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5" r:id="rId9"/>
    <p:sldId id="262" r:id="rId10"/>
    <p:sldId id="263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" initials="O" lastIdx="2" clrIdx="0">
    <p:extLst>
      <p:ext uri="{19B8F6BF-5375-455C-9EA6-DF929625EA0E}">
        <p15:presenceInfo xmlns:p15="http://schemas.microsoft.com/office/powerpoint/2012/main" userId="Ol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5828" autoAdjust="0"/>
  </p:normalViewPr>
  <p:slideViewPr>
    <p:cSldViewPr snapToGrid="0">
      <p:cViewPr varScale="1">
        <p:scale>
          <a:sx n="67" d="100"/>
          <a:sy n="67" d="100"/>
        </p:scale>
        <p:origin x="78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7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 sz="2800">
                <a:solidFill>
                  <a:schemeClr val="bg1"/>
                </a:solidFill>
              </a:rPr>
              <a:t>Виконання дохідної частини районного бюджету Рівненського району у 2024 році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0"/>
      <c:rotY val="17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159776902887139E-2"/>
          <c:y val="0.16504636920384952"/>
          <c:w val="0.64229330708661414"/>
          <c:h val="0.7765807815689705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Надійшло у 2024 році (тис. грн)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chemeClr val="tx1">
                  <a:lumMod val="75000"/>
                  <a:lumOff val="2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417076771653544E-3"/>
                  <c:y val="0.233333333333333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5 705,8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578166010498669E-2"/>
                      <c:h val="9.35740740740740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64A-4E36-BC8A-F1A65B4B2D10}"/>
                </c:ext>
              </c:extLst>
            </c:dLbl>
            <c:dLbl>
              <c:idx val="1"/>
              <c:layout>
                <c:manualLayout>
                  <c:x val="0"/>
                  <c:y val="4.62962962962961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497,7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4A-4E36-BC8A-F1A65B4B2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Доходи загального фонду</c:v>
                </c:pt>
                <c:pt idx="1">
                  <c:v>Доходи спеціального фонду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5705808.04</c:v>
                </c:pt>
                <c:pt idx="1">
                  <c:v>497642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F-46C4-8785-FDAF195A0E5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План з урахуванням змін на 2024 рік (тис. грн)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chemeClr val="tx1">
                  <a:lumMod val="65000"/>
                  <a:lumOff val="3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208333333333333E-3"/>
                  <c:y val="5.92592592592592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  <a:r>
                      <a:rPr lang="en-US" baseline="0" dirty="0"/>
                      <a:t> 047,9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4A-4E36-BC8A-F1A65B4B2D10}"/>
                </c:ext>
              </c:extLst>
            </c:dLbl>
            <c:dLbl>
              <c:idx val="1"/>
              <c:layout>
                <c:manualLayout>
                  <c:x val="1.0416666666665903E-3"/>
                  <c:y val="5.37037037037037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731,9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37500000000002E-2"/>
                      <c:h val="3.9870370370370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64A-4E36-BC8A-F1A65B4B2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Доходи загального фонду</c:v>
                </c:pt>
                <c:pt idx="1">
                  <c:v>Доходи спеціального фонду</c:v>
                </c:pt>
              </c:strCache>
            </c:str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6047921</c:v>
                </c:pt>
                <c:pt idx="1">
                  <c:v>731848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F-46C4-8785-FDAF195A0E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8654127"/>
        <c:axId val="1208654543"/>
        <c:axId val="1428281951"/>
      </c:bar3DChart>
      <c:catAx>
        <c:axId val="120865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08654543"/>
        <c:crosses val="autoZero"/>
        <c:auto val="1"/>
        <c:lblAlgn val="ctr"/>
        <c:lblOffset val="100"/>
        <c:tickMarkSkip val="31999"/>
        <c:noMultiLvlLbl val="0"/>
      </c:catAx>
      <c:valAx>
        <c:axId val="120865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08654127"/>
        <c:crosses val="autoZero"/>
        <c:crossBetween val="between"/>
      </c:valAx>
      <c:serAx>
        <c:axId val="142828195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08654543"/>
        <c:crosses val="autoZero"/>
      </c:serAx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250"/>
      <c:rAngAx val="1"/>
    </c:view3D>
    <c:floor>
      <c:thickness val="0"/>
      <c:spPr>
        <a:solidFill>
          <a:schemeClr val="dk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14591535433071"/>
          <c:y val="5.3809165087203355E-2"/>
          <c:w val="0.50038279199475066"/>
          <c:h val="0.998633842425412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chemeClr val="tx1">
                  <a:lumMod val="65000"/>
                  <a:lumOff val="35000"/>
                </a:schemeClr>
              </a:contourClr>
            </a:sp3d>
          </c:spPr>
          <c:invertIfNegative val="0"/>
          <c:dLbls>
            <c:delete val="1"/>
          </c:dLbls>
          <c:cat>
            <c:strRef>
              <c:f>Аркуш1!$A$2:$A$4</c:f>
              <c:strCache>
                <c:ptCount val="3"/>
                <c:pt idx="0">
                  <c:v>Предмети, матеріали обладнання та інвентар                                                        (18,0 тис. грн)</c:v>
                </c:pt>
                <c:pt idx="1">
                  <c:v>Придбання обладнання  і предметів довготривалого користування (233,2 тис. грн)</c:v>
                </c:pt>
                <c:pt idx="2">
                  <c:v>Трансферти органам державного управління інших рівнів (246,5 тис.грн)</c:v>
                </c:pt>
              </c:strCache>
            </c:strRef>
          </c:cat>
          <c:val>
            <c:numRef>
              <c:f>Аркуш1!$B$2:$B$4</c:f>
              <c:numCache>
                <c:formatCode>0.00%</c:formatCode>
                <c:ptCount val="3"/>
                <c:pt idx="0">
                  <c:v>3.5999999999999997E-2</c:v>
                </c:pt>
                <c:pt idx="1">
                  <c:v>0.46899999999999997</c:v>
                </c:pt>
                <c:pt idx="2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2-4069-B972-B48F1E7AEF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1336496"/>
        <c:axId val="1881334000"/>
        <c:axId val="0"/>
      </c:bar3DChart>
      <c:dateAx>
        <c:axId val="188133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81334000"/>
        <c:crosses val="autoZero"/>
        <c:auto val="0"/>
        <c:lblOffset val="100"/>
        <c:baseTimeUnit val="days"/>
        <c:minorUnit val="5"/>
      </c:dateAx>
      <c:valAx>
        <c:axId val="1881334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81336496"/>
        <c:crosses val="max"/>
        <c:crossBetween val="between"/>
      </c:valAx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/>
        </a:solidFill>
        <a:ln>
          <a:noFill/>
        </a:ln>
        <a:effectLst/>
        <a:sp3d/>
      </c:spPr>
    </c:floor>
    <c:sideWall>
      <c:thickness val="0"/>
      <c:spPr>
        <a:solidFill>
          <a:schemeClr val="tx1">
            <a:lumMod val="65000"/>
            <a:lumOff val="3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1">
            <a:lumMod val="65000"/>
            <a:lumOff val="3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7578576230693528E-4"/>
          <c:w val="0.96791822506561676"/>
          <c:h val="0.725529266053374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Заплановано в бюджеті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222-4034-B360-2630B5661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3"/>
                <c:pt idx="0">
                  <c:v>Програма забезпечення мобілізаційної підготовки та оборонної роботи в Рівненському районі на 2024-2026 роки</c:v>
                </c:pt>
                <c:pt idx="1">
                  <c:v>Програма підготовки територіальної оборони та місцевого населення до участі в русі національного спротиву в Рівненському районі на 2022-2024 роки</c:v>
                </c:pt>
                <c:pt idx="2">
                  <c:v>Районна цільова програма запобігання виникненню, ліквідації наслідків надзвичайних ситуацій та протидії пожежам у природних екосистемах Рівненського району на 2022-2024 роки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324.8</c:v>
                </c:pt>
                <c:pt idx="1">
                  <c:v>154.9</c:v>
                </c:pt>
                <c:pt idx="2">
                  <c:v>252.2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C-4B14-81AF-CD77D4E99A4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Касові видатки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D222-4034-B360-2630B566160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222-4034-B360-2630B5661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Програма забезпечення мобілізаційної підготовки та оборонної роботи в Рівненському районі на 2024-2026 роки</c:v>
                </c:pt>
                <c:pt idx="1">
                  <c:v>Програма підготовки територіальної оборони та місцевого населення до участі в русі національного спротиву в Рівненському районі на 2022-2024 роки</c:v>
                </c:pt>
                <c:pt idx="2">
                  <c:v>Районна цільова програма запобігання виникненню, ліквідації наслідків надзвичайних ситуацій та протидії пожежам у природних екосистемах Рівненського району на 2022-2024 роки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324.8</c:v>
                </c:pt>
                <c:pt idx="1">
                  <c:v>154.9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C-4B14-81AF-CD77D4E99A48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3"/>
                <c:pt idx="0">
                  <c:v>Програма забезпечення мобілізаційної підготовки та оборонної роботи в Рівненському районі на 2024-2026 роки</c:v>
                </c:pt>
                <c:pt idx="1">
                  <c:v>Програма підготовки територіальної оборони та місцевого населення до участі в русі національного спротиву в Рівненському районі на 2022-2024 роки</c:v>
                </c:pt>
                <c:pt idx="2">
                  <c:v>Районна цільова програма запобігання виникненню, ліквідації наслідків надзвичайних ситуацій та протидії пожежам у природних екосистемах Рівненського району на 2022-2024 роки</c:v>
                </c:pt>
              </c:strCache>
            </c:strRef>
          </c:cat>
          <c:val>
            <c:numRef>
              <c:f>Аркуш1!$D$2:$D$5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D1C-4B14-81AF-CD77D4E99A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1388496"/>
        <c:axId val="1881388912"/>
        <c:axId val="0"/>
      </c:bar3DChart>
      <c:catAx>
        <c:axId val="188138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81388912"/>
        <c:crosses val="autoZero"/>
        <c:auto val="1"/>
        <c:lblAlgn val="ctr"/>
        <c:lblOffset val="100"/>
        <c:noMultiLvlLbl val="0"/>
      </c:catAx>
      <c:valAx>
        <c:axId val="188138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81388496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9918610564304449"/>
          <c:y val="0.25151057452763559"/>
          <c:w val="0.16725270669291339"/>
          <c:h val="0.20875037018098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24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78645833333333"/>
          <c:y val="8.5716286925383023E-2"/>
          <c:w val="0.56885416666666666"/>
          <c:h val="0.9142837130746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46-4A34-A50F-34A8C785CE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46-4A34-A50F-34A8C785CE6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B46-4A34-A50F-34A8C785CE69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B46-4A34-A50F-34A8C785CE6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46-4A34-A50F-34A8C785CE69}"/>
                </c:ext>
              </c:extLst>
            </c:dLbl>
            <c:dLbl>
              <c:idx val="1"/>
              <c:layout>
                <c:manualLayout>
                  <c:x val="-2.9605928358304359E-2"/>
                  <c:y val="0.155689544338079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>
                            <a:alpha val="81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E94092-0FCC-457F-95B4-6F0463D66D43}" type="CATEGORYNAME">
                      <a:rPr lang="ru-RU" sz="1600">
                        <a:solidFill>
                          <a:schemeClr val="bg1">
                            <a:alpha val="81000"/>
                          </a:schemeClr>
                        </a:solidFill>
                      </a:rPr>
                      <a:pPr>
                        <a:defRPr sz="1800">
                          <a:solidFill>
                            <a:schemeClr val="bg1">
                              <a:alpha val="81000"/>
                            </a:schemeClr>
                          </a:solidFill>
                        </a:defRPr>
                      </a:pPr>
                      <a:t>[ІМ’Я КАТЕГОРІЇ]</a:t>
                    </a:fld>
                    <a:r>
                      <a:rPr lang="ru-RU" sz="1600" baseline="0" dirty="0">
                        <a:solidFill>
                          <a:schemeClr val="bg1">
                            <a:alpha val="81000"/>
                          </a:schemeClr>
                        </a:solidFill>
                      </a:rPr>
                      <a:t>
</a:t>
                    </a:r>
                    <a:fld id="{CD89E5DD-A31E-49F7-B63D-B5815C1F174E}" type="PERCENTAGE">
                      <a:rPr lang="ru-RU" sz="1600" baseline="0">
                        <a:solidFill>
                          <a:schemeClr val="bg1">
                            <a:alpha val="81000"/>
                          </a:schemeClr>
                        </a:solidFill>
                      </a:rPr>
                      <a:pPr>
                        <a:defRPr sz="1800">
                          <a:solidFill>
                            <a:schemeClr val="bg1">
                              <a:alpha val="81000"/>
                            </a:schemeClr>
                          </a:solidFill>
                        </a:defRPr>
                      </a:pPr>
                      <a:t>[ВІДСОТОК]</a:t>
                    </a:fld>
                    <a:endParaRPr lang="ru-RU" sz="1600" baseline="0" dirty="0">
                      <a:solidFill>
                        <a:schemeClr val="bg1">
                          <a:alpha val="81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alpha val="81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017880577428"/>
                      <c:h val="0.163006561679790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46-4A34-A50F-34A8C785CE69}"/>
                </c:ext>
              </c:extLst>
            </c:dLbl>
            <c:dLbl>
              <c:idx val="2"/>
              <c:layout>
                <c:manualLayout>
                  <c:x val="-1.0799551912514575E-2"/>
                  <c:y val="6.635279874598061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>
                            <a:alpha val="81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err="1"/>
                      <a:t>інша</a:t>
                    </a:r>
                    <a:r>
                      <a:rPr lang="ru-RU" sz="1600" dirty="0"/>
                      <a:t> </a:t>
                    </a:r>
                    <a:fld id="{5C07B7F8-059D-4A94-9FA1-CB087EA2D41B}" type="CATEGORYNAME">
                      <a:rPr lang="ru-RU" sz="1600" smtClean="0"/>
                      <a:pPr>
                        <a:defRPr sz="1800">
                          <a:solidFill>
                            <a:schemeClr val="bg1">
                              <a:alpha val="81000"/>
                            </a:schemeClr>
                          </a:solidFill>
                        </a:defRPr>
                      </a:pPr>
                      <a:t>[ІМ’Я КАТЕГОРІЇ]</a:t>
                    </a:fld>
                    <a:r>
                      <a:rPr lang="ru-RU" sz="1600" baseline="0" dirty="0"/>
                      <a:t>
</a:t>
                    </a:r>
                    <a:fld id="{F01CD84F-2F9B-4603-8417-A0D816F1D055}" type="PERCENTAGE">
                      <a:rPr lang="ru-RU" baseline="0"/>
                      <a:pPr>
                        <a:defRPr sz="1800">
                          <a:solidFill>
                            <a:schemeClr val="bg1">
                              <a:alpha val="81000"/>
                            </a:schemeClr>
                          </a:solidFill>
                        </a:defRPr>
                      </a:pPr>
                      <a:t>[ВІДСОТОК]</a:t>
                    </a:fld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alpha val="81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39583333333334"/>
                      <c:h val="0.172730768401865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B46-4A34-A50F-34A8C785CE69}"/>
                </c:ext>
              </c:extLst>
            </c:dLbl>
            <c:dLbl>
              <c:idx val="3"/>
              <c:layout>
                <c:manualLayout>
                  <c:x val="2.6190780839895011E-2"/>
                  <c:y val="-0.287410906969962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>
                            <a:alpha val="81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i="0" dirty="0" err="1">
                        <a:solidFill>
                          <a:schemeClr val="bg1">
                            <a:alpha val="81000"/>
                          </a:schemeClr>
                        </a:solidFill>
                      </a:rPr>
                      <a:t>інші</a:t>
                    </a:r>
                    <a:r>
                      <a:rPr lang="ru-RU" sz="1600" i="0" dirty="0">
                        <a:solidFill>
                          <a:schemeClr val="bg1">
                            <a:alpha val="81000"/>
                          </a:schemeClr>
                        </a:solidFill>
                      </a:rPr>
                      <a:t> </a:t>
                    </a:r>
                    <a:fld id="{BDEEC43C-AF95-483B-8B37-1467A1A7F14E}" type="CATEGORYNAME">
                      <a:rPr lang="ru-RU" sz="1600" i="0" smtClean="0">
                        <a:solidFill>
                          <a:schemeClr val="bg1">
                            <a:alpha val="81000"/>
                          </a:schemeClr>
                        </a:solidFill>
                      </a:rPr>
                      <a:pPr>
                        <a:defRPr sz="1800">
                          <a:solidFill>
                            <a:schemeClr val="bg1">
                              <a:alpha val="81000"/>
                            </a:schemeClr>
                          </a:solidFill>
                        </a:defRPr>
                      </a:pPr>
                      <a:t>[ІМ’Я КАТЕГОРІЇ]</a:t>
                    </a:fld>
                    <a:r>
                      <a:rPr lang="ru-RU" sz="1600" baseline="0" dirty="0">
                        <a:solidFill>
                          <a:schemeClr val="bg1">
                            <a:alpha val="81000"/>
                          </a:schemeClr>
                        </a:solidFill>
                      </a:rPr>
                      <a:t>
</a:t>
                    </a:r>
                    <a:fld id="{7D0A96DC-00C6-4CF2-8E8B-4BDE699D5788}" type="PERCENTAGE">
                      <a:rPr lang="ru-RU" sz="1600" baseline="0">
                        <a:solidFill>
                          <a:schemeClr val="bg1">
                            <a:alpha val="81000"/>
                          </a:schemeClr>
                        </a:solidFill>
                      </a:rPr>
                      <a:pPr>
                        <a:defRPr sz="1800">
                          <a:solidFill>
                            <a:schemeClr val="bg1">
                              <a:alpha val="81000"/>
                            </a:schemeClr>
                          </a:solidFill>
                        </a:defRPr>
                      </a:pPr>
                      <a:t>[ВІДСОТОК]</a:t>
                    </a:fld>
                    <a:endParaRPr lang="ru-RU" sz="1600" baseline="0" dirty="0">
                      <a:solidFill>
                        <a:schemeClr val="bg1">
                          <a:alpha val="81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alpha val="81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B46-4A34-A50F-34A8C785CE6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bg1">
                        <a:alpha val="81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доходи без урахування міжбюджетних трансфертів</c:v>
                </c:pt>
                <c:pt idx="1">
                  <c:v>субвенція з державного бюджету</c:v>
                </c:pt>
                <c:pt idx="2">
                  <c:v>субвенція з обласного бюджету</c:v>
                </c:pt>
                <c:pt idx="3">
                  <c:v>субвенції з територіальних громад району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0.7</c:v>
                </c:pt>
                <c:pt idx="1">
                  <c:v>25.4</c:v>
                </c:pt>
                <c:pt idx="2">
                  <c:v>5.3</c:v>
                </c:pt>
                <c:pt idx="3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6-4A34-A50F-34A8C785CE6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65000"/>
        <a:lumOff val="3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 sz="2800" baseline="0" dirty="0">
                <a:latin typeface="+mn-lt"/>
              </a:rPr>
              <a:t>Виконання планових показників за доходами без урахування міжбюджетних трансфертів загального фонду у 2024 році</a:t>
            </a:r>
          </a:p>
          <a:p>
            <a:pPr algn="ctr">
              <a:defRPr sz="2800"/>
            </a:pPr>
            <a:endParaRPr lang="uk-UA" sz="2800" baseline="0" dirty="0">
              <a:latin typeface="+mn-lt"/>
            </a:endParaRPr>
          </a:p>
        </c:rich>
      </c:tx>
      <c:layout>
        <c:manualLayout>
          <c:xMode val="edge"/>
          <c:yMode val="edge"/>
          <c:x val="0.182096307586639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596238401922439"/>
          <c:y val="0.21270527126259783"/>
          <c:w val="0.56117229012239911"/>
          <c:h val="0.744046127857134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Затверджено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chemeClr val="tx1">
                  <a:lumMod val="50000"/>
                  <a:lumOff val="50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Податок на прибуток підприємств та фінансових установ комунальної власності </c:v>
                </c:pt>
                <c:pt idx="1">
                  <c:v>Частина чистого прибутку (доходу) комунальних унітарних підприємств та їх об`єднань, що вилучається до відповідного місцевого бюджету</c:v>
                </c:pt>
                <c:pt idx="2">
                  <c:v>Інші надходження  </c:v>
                </c:pt>
                <c:pt idx="3">
                  <c:v>Адміністративні збори та платежі, доходи від некомерційної господарської діяльності 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2-4CDA-BF55-979CFF2898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Виконано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chemeClr val="tx1">
                  <a:lumMod val="65000"/>
                  <a:lumOff val="3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Податок на прибуток підприємств та фінансових установ комунальної власності </c:v>
                </c:pt>
                <c:pt idx="1">
                  <c:v>Частина чистого прибутку (доходу) комунальних унітарних підприємств та їх об`єднань, що вилучається до відповідного місцевого бюджету</c:v>
                </c:pt>
                <c:pt idx="2">
                  <c:v>Інші надходження  </c:v>
                </c:pt>
                <c:pt idx="3">
                  <c:v>Адміністративні збори та платежі, доходи від некомерційної господарської діяльності 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-1.2</c:v>
                </c:pt>
                <c:pt idx="1">
                  <c:v>2.1</c:v>
                </c:pt>
                <c:pt idx="2">
                  <c:v>5.8</c:v>
                </c:pt>
                <c:pt idx="3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2-4CDA-BF55-979CFF289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shape val="box"/>
        <c:axId val="425889696"/>
        <c:axId val="425890024"/>
        <c:axId val="0"/>
      </c:bar3DChart>
      <c:catAx>
        <c:axId val="425889696"/>
        <c:scaling>
          <c:orientation val="minMax"/>
        </c:scaling>
        <c:delete val="0"/>
        <c:axPos val="l"/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25890024"/>
        <c:crosses val="autoZero"/>
        <c:auto val="0"/>
        <c:lblAlgn val="r"/>
        <c:lblOffset val="100"/>
        <c:noMultiLvlLbl val="0"/>
      </c:catAx>
      <c:valAx>
        <c:axId val="425890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5">
                  <a:alpha val="58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25889696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tx1">
        <a:lumMod val="75000"/>
        <a:lumOff val="25000"/>
      </a:schemeClr>
    </a:solidFill>
    <a:ln>
      <a:solidFill>
        <a:schemeClr val="accent5"/>
      </a:solidFill>
      <a:miter lim="800000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bg1"/>
          </a:solidFill>
        </a:defRPr>
      </a:pPr>
      <a:endParaRPr lang="uk-UA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tx1">
            <a:lumMod val="65000"/>
            <a:lumOff val="3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1">
            <a:lumMod val="65000"/>
            <a:lumOff val="3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81602690288714E-2"/>
          <c:y val="2.1688038578742345E-2"/>
          <c:w val="0.68715789041994746"/>
          <c:h val="0.92551609560742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касові видатки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>
                  <a:lumMod val="75000"/>
                </a:schemeClr>
              </a:solidFill>
            </a:ln>
            <a:effectLst/>
            <a:sp3d>
              <a:contourClr>
                <a:schemeClr val="bg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видатки загального фонду ( тис. грн)</c:v>
                </c:pt>
                <c:pt idx="1">
                  <c:v>видатки спеціального фонду (тис. грн)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5677.6</c:v>
                </c:pt>
                <c:pt idx="1">
                  <c:v>497.7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3-4E64-B336-00BB0539283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план з урахування змін на  2024 рік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sp3d>
              <a:contourClr>
                <a:schemeClr val="tx1">
                  <a:lumMod val="50000"/>
                  <a:lumOff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видатки загального фонду ( тис. грн)</c:v>
                </c:pt>
                <c:pt idx="1">
                  <c:v>видатки спеціального фонду (тис. грн)</c:v>
                </c:pt>
              </c:strCache>
            </c:str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6047.9</c:v>
                </c:pt>
                <c:pt idx="1">
                  <c:v>731.9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3-4E64-B336-00BB05392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5145888"/>
        <c:axId val="625146304"/>
        <c:axId val="625674592"/>
      </c:bar3DChart>
      <c:catAx>
        <c:axId val="6251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25146304"/>
        <c:crosses val="autoZero"/>
        <c:auto val="1"/>
        <c:lblAlgn val="ctr"/>
        <c:lblOffset val="100"/>
        <c:noMultiLvlLbl val="0"/>
      </c:catAx>
      <c:valAx>
        <c:axId val="62514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25145888"/>
        <c:crosses val="autoZero"/>
        <c:crossBetween val="between"/>
      </c:valAx>
      <c:serAx>
        <c:axId val="6256745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2514630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>
        <a:lumMod val="65000"/>
        <a:lumOff val="35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59020890863348097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64-46DC-AEA4-2054E02199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64-46DC-AEA4-2054E0219909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43-4062-B2E2-90C8039203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A64-46DC-AEA4-2054E02199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A64-46DC-AEA4-2054E02199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A64-46DC-AEA4-2054E0219909}"/>
              </c:ext>
            </c:extLst>
          </c:dPt>
          <c:cat>
            <c:strRef>
              <c:f>Аркуш1!$A$2:$A$7</c:f>
              <c:strCache>
                <c:ptCount val="6"/>
                <c:pt idx="0">
                  <c:v>Державне управління (3399,4 тис. грн)</c:v>
                </c:pt>
                <c:pt idx="1">
                  <c:v>Реалізація інших заходів щодо соціально-економічного розвитку територій (25,9 тис. грн)</c:v>
                </c:pt>
                <c:pt idx="2">
                  <c:v>Заходи із запобігання та ліквідації наслідків надзвичайних ситуацій та наслідків стихійного лиха (176,7 тис. грн)</c:v>
                </c:pt>
                <c:pt idx="3">
                  <c:v>Заходи та роботи з мобілізаційної підготовки місцевого значення (130,5 тис. грн)</c:v>
                </c:pt>
                <c:pt idx="4">
                  <c:v>Заходи та роботи з територіальної оборони (60,5 тис. грн)</c:v>
                </c:pt>
                <c:pt idx="5">
                  <c:v>Субвенція з місцевого бюджету державному бюджету на виконання програм соціально-економічного розвитку регіонів (1884,6 тис. грн)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3399.4</c:v>
                </c:pt>
                <c:pt idx="1">
                  <c:v>25.9</c:v>
                </c:pt>
                <c:pt idx="2">
                  <c:v>176.7</c:v>
                </c:pt>
                <c:pt idx="3">
                  <c:v>130.5</c:v>
                </c:pt>
                <c:pt idx="4">
                  <c:v>60.5</c:v>
                </c:pt>
                <c:pt idx="5">
                  <c:v>1884.6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3-4062-B2E2-90C80392030F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A64-46DC-AEA4-2054E02199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A64-46DC-AEA4-2054E02199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A64-46DC-AEA4-2054E02199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A64-46DC-AEA4-2054E02199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A64-46DC-AEA4-2054E02199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A64-46DC-AEA4-2054E0219909}"/>
              </c:ext>
            </c:extLst>
          </c:dPt>
          <c:cat>
            <c:strRef>
              <c:f>Аркуш1!$A$2:$A$7</c:f>
              <c:strCache>
                <c:ptCount val="6"/>
                <c:pt idx="0">
                  <c:v>Державне управління (3399,4 тис. грн)</c:v>
                </c:pt>
                <c:pt idx="1">
                  <c:v>Реалізація інших заходів щодо соціально-економічного розвитку територій (25,9 тис. грн)</c:v>
                </c:pt>
                <c:pt idx="2">
                  <c:v>Заходи із запобігання та ліквідації наслідків надзвичайних ситуацій та наслідків стихійного лиха (176,7 тис. грн)</c:v>
                </c:pt>
                <c:pt idx="3">
                  <c:v>Заходи та роботи з мобілізаційної підготовки місцевого значення (130,5 тис. грн)</c:v>
                </c:pt>
                <c:pt idx="4">
                  <c:v>Заходи та роботи з територіальної оборони (60,5 тис. грн)</c:v>
                </c:pt>
                <c:pt idx="5">
                  <c:v>Субвенція з місцевого бюджету державному бюджету на виконання програм соціально-економічного розвитку регіонів (1884,6 тис. грн)</c:v>
                </c:pt>
              </c:strCache>
            </c:strRef>
          </c:cat>
          <c:val>
            <c:numRef>
              <c:f>Аркуш1!$C$2:$C$7</c:f>
              <c:numCache>
                <c:formatCode>0.00%</c:formatCode>
                <c:ptCount val="6"/>
                <c:pt idx="0">
                  <c:v>0.59899999999999998</c:v>
                </c:pt>
                <c:pt idx="1">
                  <c:v>5.0000000000000001E-3</c:v>
                </c:pt>
                <c:pt idx="2">
                  <c:v>3.1E-2</c:v>
                </c:pt>
                <c:pt idx="3">
                  <c:v>2.3E-2</c:v>
                </c:pt>
                <c:pt idx="4" formatCode="0%">
                  <c:v>0.01</c:v>
                </c:pt>
                <c:pt idx="5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43-4062-B2E2-90C803920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"/>
          <c:y val="0.58663072006520767"/>
          <c:w val="1"/>
          <c:h val="0.41336927993479239"/>
        </c:manualLayout>
      </c:layout>
      <c:overlay val="0"/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95042610444767"/>
          <c:y val="0.10468764379961155"/>
          <c:w val="0.57074745734908139"/>
          <c:h val="0.98768036969389605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відсоток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7F-49F2-9CA0-39B3EAD71E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A7F-49F2-9CA0-39B3EAD71E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7F-49F2-9CA0-39B3EAD71E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A7F-49F2-9CA0-39B3EAD71E3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A7F-49F2-9CA0-39B3EAD71E3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95540FD-06A5-4EBA-B872-669280CA5997}" type="VALUE">
                      <a:rPr lang="en-US" smtClean="0"/>
                      <a:pPr/>
                      <a:t>[ЗНАЧЕННЯ]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7F-49F2-9CA0-39B3EAD71E3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/>
                      <a:t>13,8%</a:t>
                    </a:r>
                  </a:p>
                  <a:p>
                    <a:r>
                      <a:rPr lang="en-US" baseline="0" dirty="0"/>
                      <a:t> 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7F-49F2-9CA0-39B3EAD71E30}"/>
                </c:ext>
              </c:extLst>
            </c:dLbl>
            <c:dLbl>
              <c:idx val="2"/>
              <c:layout>
                <c:manualLayout>
                  <c:x val="-5.1029036650363131E-4"/>
                  <c:y val="-1.50941400339690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  <a:latin typeface="+mn-lt"/>
                      </a:rPr>
                      <a:t>6,2%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634164365268561E-2"/>
                      <c:h val="5.0167408923483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7F-49F2-9CA0-39B3EAD71E30}"/>
                </c:ext>
              </c:extLst>
            </c:dLbl>
            <c:dLbl>
              <c:idx val="3"/>
              <c:layout>
                <c:manualLayout>
                  <c:x val="5.208333333333333E-3"/>
                  <c:y val="6.03789372593908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7,9%</a:t>
                    </a:r>
                    <a:r>
                      <a:rPr lang="en-US" baseline="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7F-49F2-9CA0-39B3EAD71E30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1,1%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7A7F-49F2-9CA0-39B3EAD71E30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5"/>
                <c:pt idx="0">
                  <c:v>Оплата праці</c:v>
                </c:pt>
                <c:pt idx="1">
                  <c:v>Нарахування на оплату праці</c:v>
                </c:pt>
                <c:pt idx="2">
                  <c:v>Предмети, матеріали, обладнання та інвентар</c:v>
                </c:pt>
                <c:pt idx="3">
                  <c:v>Оплата комунальних послуг та енергоносіїв</c:v>
                </c:pt>
                <c:pt idx="4">
                  <c:v>Оплата послуг (крім комунальних)</c:v>
                </c:pt>
              </c:strCache>
            </c:strRef>
          </c:cat>
          <c:val>
            <c:numRef>
              <c:f>Аркуш1!$B$2:$B$6</c:f>
              <c:numCache>
                <c:formatCode>0%</c:formatCode>
                <c:ptCount val="5"/>
                <c:pt idx="0">
                  <c:v>0.71</c:v>
                </c:pt>
                <c:pt idx="1">
                  <c:v>0.14000000000000001</c:v>
                </c:pt>
                <c:pt idx="2">
                  <c:v>0.06</c:v>
                </c:pt>
                <c:pt idx="3">
                  <c:v>0.08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F-49F2-9CA0-39B3EAD71E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1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>
        <a:lumMod val="65000"/>
        <a:lumOff val="35000"/>
      </a:schemeClr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2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1">
            <a:lumMod val="65000"/>
            <a:lumOff val="35000"/>
          </a:schemeClr>
        </a:solidFill>
        <a:ln w="25400">
          <a:solidFill>
            <a:schemeClr val="bg1"/>
          </a:solidFill>
        </a:ln>
        <a:effectLst/>
        <a:sp3d contourW="25400">
          <a:contourClr>
            <a:schemeClr val="bg1"/>
          </a:contourClr>
        </a:sp3d>
      </c:spPr>
    </c:sideWall>
    <c:backWall>
      <c:thickness val="0"/>
      <c:spPr>
        <a:solidFill>
          <a:schemeClr val="tx1">
            <a:lumMod val="65000"/>
            <a:lumOff val="35000"/>
          </a:schemeClr>
        </a:solidFill>
        <a:ln w="25400">
          <a:solidFill>
            <a:schemeClr val="tx2">
              <a:lumMod val="40000"/>
              <a:lumOff val="60000"/>
            </a:schemeClr>
          </a:solidFill>
        </a:ln>
        <a:effectLst>
          <a:outerShdw blurRad="50800" dist="50800" dir="5400000" algn="ctr" rotWithShape="0">
            <a:schemeClr val="tx2">
              <a:lumMod val="40000"/>
              <a:lumOff val="60000"/>
            </a:schemeClr>
          </a:outerShdw>
        </a:effectLst>
        <a:sp3d contourW="25400">
          <a:contourClr>
            <a:schemeClr val="tx2">
              <a:lumMod val="40000"/>
              <a:lumOff val="6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0.40286294291338581"/>
          <c:y val="5.9297360131954822E-2"/>
          <c:w val="0.57985580708661422"/>
          <c:h val="0.8888183741575239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відсоток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sp3d>
              <a:contourClr>
                <a:schemeClr val="tx1">
                  <a:lumMod val="65000"/>
                  <a:lumOff val="3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23958333333333343"/>
                  <c:y val="-7.75623268698069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C7CA0B-2BB0-420D-9BF3-269A2EF70817}" type="VALUE">
                      <a:rPr lang="en-US" baseline="0" smtClean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[ЗНАЧЕННЯ]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125000000000003E-2"/>
                      <c:h val="6.10083102493074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60-4817-B9B1-CA079D303A7A}"/>
                </c:ext>
              </c:extLst>
            </c:dLbl>
            <c:dLbl>
              <c:idx val="1"/>
              <c:layout>
                <c:manualLayout>
                  <c:x val="-0.19687499999999999"/>
                  <c:y val="-2.21606648199454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FA003035-5ED5-45F5-8FDF-7572CFA9DC34}" type="VALUE">
                      <a:rPr lang="en-US" baseline="0" smtClean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[ЗНАЧЕННЯ]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60-4817-B9B1-CA079D303A7A}"/>
                </c:ext>
              </c:extLst>
            </c:dLbl>
            <c:dLbl>
              <c:idx val="2"/>
              <c:layout>
                <c:manualLayout>
                  <c:x val="-6.6666666666666666E-2"/>
                  <c:y val="-4.432132963988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CE63983B-11D6-4626-B02B-A396BA5C153D}" type="VALUE">
                      <a:rPr lang="en-US" baseline="0" smtClean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[ЗНАЧЕННЯ]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F60-4817-B9B1-CA079D303A7A}"/>
                </c:ext>
              </c:extLst>
            </c:dLbl>
            <c:dLbl>
              <c:idx val="3"/>
              <c:layout>
                <c:manualLayout>
                  <c:x val="-7.03125E-2"/>
                  <c:y val="-4.4321329639889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6F3DF1-A794-43F9-8CF7-A1E6DF9DA1A1}" type="VALUE">
                      <a:rPr lang="en-US" baseline="0" smtClean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[ЗНАЧЕННЯ]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52083333333324E-2"/>
                      <c:h val="4.99279778393351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60-4817-B9B1-CA079D303A7A}"/>
                </c:ext>
              </c:extLst>
            </c:dLbl>
            <c:dLbl>
              <c:idx val="4"/>
              <c:layout>
                <c:manualLayout>
                  <c:x val="-4.2708333333333334E-2"/>
                  <c:y val="-1.10803324099722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05710ED9-B4BE-48C9-9743-9B425153861F}" type="VALUE">
                      <a:rPr lang="en-US" baseline="0" smtClean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[ЗНАЧЕННЯ]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F60-4817-B9B1-CA079D303A7A}"/>
                </c:ext>
              </c:extLst>
            </c:dLbl>
            <c:dLbl>
              <c:idx val="5"/>
              <c:layout>
                <c:manualLayout>
                  <c:x val="-2.9166666666666743E-2"/>
                  <c:y val="-6.64819944598337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2,3%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F60-4817-B9B1-CA079D303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Оплата праці                                                                                                               (2414,6 тис.грн)</c:v>
                </c:pt>
                <c:pt idx="1">
                  <c:v>Поточні трансферти органам державного управління                                                         (1884,6 тис. грн)</c:v>
                </c:pt>
                <c:pt idx="2">
                  <c:v>Предмети, матеріали, обладнання та інвентар                                   (511,1 тис. грн)</c:v>
                </c:pt>
                <c:pt idx="3">
                  <c:v>Нарахування на  оплату праці                                                                                  (469,5 тис.грн)</c:v>
                </c:pt>
                <c:pt idx="4">
                  <c:v>Оплата комунальних послуг та енергоносіїв                                                                          (267,9 тис. грн)</c:v>
                </c:pt>
                <c:pt idx="5">
                  <c:v>Оплата послуг (крім комунальних)                                                           (129,9 тис.грн)</c:v>
                </c:pt>
              </c:strCache>
            </c:strRef>
          </c:cat>
          <c:val>
            <c:numRef>
              <c:f>Аркуш1!$B$2:$B$7</c:f>
              <c:numCache>
                <c:formatCode>0.0</c:formatCode>
                <c:ptCount val="6"/>
                <c:pt idx="0">
                  <c:v>42.5</c:v>
                </c:pt>
                <c:pt idx="1">
                  <c:v>33.200000000000003</c:v>
                </c:pt>
                <c:pt idx="2">
                  <c:v>9</c:v>
                </c:pt>
                <c:pt idx="3">
                  <c:v>8.3000000000000007</c:v>
                </c:pt>
                <c:pt idx="4">
                  <c:v>4.7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0-4817-B9B1-CA079D303A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2776240"/>
        <c:axId val="442784560"/>
        <c:axId val="0"/>
      </c:bar3DChart>
      <c:catAx>
        <c:axId val="44277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2784560"/>
        <c:crosses val="autoZero"/>
        <c:auto val="0"/>
        <c:lblAlgn val="ctr"/>
        <c:lblOffset val="100"/>
        <c:noMultiLvlLbl val="0"/>
      </c:catAx>
      <c:valAx>
        <c:axId val="442784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>
              <a:outerShdw blurRad="50800" dist="50800" dir="5400000" algn="ctr" rotWithShape="0">
                <a:schemeClr val="tx2">
                  <a:lumMod val="40000"/>
                  <a:lumOff val="60000"/>
                </a:schemeClr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2776240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>
        <a:lumMod val="65000"/>
        <a:lumOff val="35000"/>
      </a:schemeClr>
    </a:solidFill>
    <a:ln w="9525" cmpd="sng">
      <a:solidFill>
        <a:schemeClr val="tx1"/>
      </a:solidFill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1"/>
    </c:view3D>
    <c:floor>
      <c:thickness val="0"/>
      <c:spPr>
        <a:solidFill>
          <a:schemeClr val="bg2"/>
        </a:solidFill>
        <a:ln>
          <a:noFill/>
        </a:ln>
        <a:effectLst/>
        <a:sp3d/>
      </c:spPr>
    </c:floor>
    <c:sideWall>
      <c:thickness val="0"/>
      <c:spPr>
        <a:solidFill>
          <a:schemeClr val="tx1">
            <a:lumMod val="65000"/>
            <a:lumOff val="3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1">
            <a:lumMod val="65000"/>
            <a:lumOff val="3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Заплановано в бюджеті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sp3d>
              <a:contourClr>
                <a:schemeClr val="tx1">
                  <a:lumMod val="65000"/>
                  <a:lumOff val="3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1.004279546923658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302083333333335E-2"/>
                      <c:h val="4.2969053282267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BB4-40CF-886A-6DF2F6CD6950}"/>
                </c:ext>
              </c:extLst>
            </c:dLbl>
            <c:dLbl>
              <c:idx val="1"/>
              <c:layout>
                <c:manualLayout>
                  <c:x val="1.4583333333333334E-2"/>
                  <c:y val="-2.1911806875201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92667322834648E-2"/>
                      <c:h val="4.95425953448280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BB4-40CF-886A-6DF2F6CD6950}"/>
                </c:ext>
              </c:extLst>
            </c:dLbl>
            <c:dLbl>
              <c:idx val="2"/>
              <c:layout>
                <c:manualLayout>
                  <c:x val="5.2083333333333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BB4-40CF-886A-6DF2F6CD6950}"/>
                </c:ext>
              </c:extLst>
            </c:dLbl>
            <c:dLbl>
              <c:idx val="3"/>
              <c:layout>
                <c:manualLayout>
                  <c:x val="5.208333333333333E-3"/>
                  <c:y val="-8.03423637538926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BB4-40CF-886A-6DF2F6CD6950}"/>
                </c:ext>
              </c:extLst>
            </c:dLbl>
            <c:dLbl>
              <c:idx val="4"/>
              <c:layout>
                <c:manualLayout>
                  <c:x val="7.2916666666666668E-3"/>
                  <c:y val="-2.1911806875200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BB4-40CF-886A-6DF2F6CD6950}"/>
                </c:ext>
              </c:extLst>
            </c:dLbl>
            <c:dLbl>
              <c:idx val="5"/>
              <c:layout>
                <c:manualLayout>
                  <c:x val="9.3749999999999997E-3"/>
                  <c:y val="-4.3823613750400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BB4-40CF-886A-6DF2F6CD6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Програма підвищення ефективності повноважень органами виконавчої влади щодо реалізації державної регіональної політики та впровадження реформ у Рівненському районі на 2021-2025 роки</c:v>
                </c:pt>
                <c:pt idx="1">
                  <c:v>Програма забезпечення мобілізаційної підготовки та оборонної роботи в Рівненському районі на 2024-2026 роки</c:v>
                </c:pt>
                <c:pt idx="2">
                  <c:v>Програма підготовки територіальної оборони та місцевого населення до участі в русі національного спротиву в Рівненському районі на 2022-2024 роки</c:v>
                </c:pt>
                <c:pt idx="3">
                  <c:v>Програма забезпечення безпеки та стійкості критичної інфраструктури Рівненського району на 2023-2025 роки</c:v>
                </c:pt>
                <c:pt idx="4">
                  <c:v>Районна програма розвитку міжнародного співробітництва на 2021-2024 роки</c:v>
                </c:pt>
                <c:pt idx="5">
                  <c:v>Районна цільова програма запобігання виникненню, ліквідації наслідків надзвичайних ситуацій та протидії пожежам у природних екосистемах Рівненського району на 2022-2024 роки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1464.1</c:v>
                </c:pt>
                <c:pt idx="1">
                  <c:v>456.9</c:v>
                </c:pt>
                <c:pt idx="2">
                  <c:v>160.5</c:v>
                </c:pt>
                <c:pt idx="3">
                  <c:v>160</c:v>
                </c:pt>
                <c:pt idx="4">
                  <c:v>25.9</c:v>
                </c:pt>
                <c:pt idx="5">
                  <c:v>361.1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4-40CF-886A-6DF2F6CD695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Касові видатки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sp3d>
              <a:contourClr>
                <a:schemeClr val="tx1">
                  <a:lumMod val="65000"/>
                  <a:lumOff val="3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  <a:sp3d>
                <a:contourClr>
                  <a:schemeClr val="tx1">
                    <a:lumMod val="65000"/>
                    <a:lumOff val="3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BB4-40CF-886A-6DF2F6CD6950}"/>
              </c:ext>
            </c:extLst>
          </c:dPt>
          <c:dLbls>
            <c:dLbl>
              <c:idx val="0"/>
              <c:layout>
                <c:manualLayout>
                  <c:x val="2.3958374343832002E-2"/>
                  <c:y val="5.47797697859458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68750000000005E-2"/>
                      <c:h val="4.07779231143368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BB4-40CF-886A-6DF2F6CD6950}"/>
                </c:ext>
              </c:extLst>
            </c:dLbl>
            <c:dLbl>
              <c:idx val="1"/>
              <c:layout>
                <c:manualLayout>
                  <c:x val="1.1458374343832059E-2"/>
                  <c:y val="6.57354206256010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53166010498683E-2"/>
                      <c:h val="4.51602339697879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B4-40CF-886A-6DF2F6CD6950}"/>
                </c:ext>
              </c:extLst>
            </c:dLbl>
            <c:dLbl>
              <c:idx val="2"/>
              <c:layout>
                <c:manualLayout>
                  <c:x val="9.3749999999999997E-3"/>
                  <c:y val="4.3823613750400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BB4-40CF-886A-6DF2F6CD6950}"/>
                </c:ext>
              </c:extLst>
            </c:dLbl>
            <c:dLbl>
              <c:idx val="3"/>
              <c:layout>
                <c:manualLayout>
                  <c:x val="6.2500000000000003E-3"/>
                  <c:y val="-8.03423637538926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BB4-40CF-886A-6DF2F6CD6950}"/>
                </c:ext>
              </c:extLst>
            </c:dLbl>
            <c:dLbl>
              <c:idx val="4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BB4-40CF-886A-6DF2F6CD6950}"/>
                </c:ext>
              </c:extLst>
            </c:dLbl>
            <c:dLbl>
              <c:idx val="5"/>
              <c:layout>
                <c:manualLayout>
                  <c:x val="1.3541666666666667E-2"/>
                  <c:y val="-2.191180687520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BB4-40CF-886A-6DF2F6CD6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Програма підвищення ефективності повноважень органами виконавчої влади щодо реалізації державної регіональної політики та впровадження реформ у Рівненському районі на 2021-2025 роки</c:v>
                </c:pt>
                <c:pt idx="1">
                  <c:v>Програма забезпечення мобілізаційної підготовки та оборонної роботи в Рівненському районі на 2024-2026 роки</c:v>
                </c:pt>
                <c:pt idx="2">
                  <c:v>Програма підготовки територіальної оборони та місцевого населення до участі в русі національного спротиву в Рівненському районі на 2022-2024 роки</c:v>
                </c:pt>
                <c:pt idx="3">
                  <c:v>Програма забезпечення безпеки та стійкості критичної інфраструктури Рівненського району на 2023-2025 роки</c:v>
                </c:pt>
                <c:pt idx="4">
                  <c:v>Районна програма розвитку міжнародного співробітництва на 2021-2024 роки</c:v>
                </c:pt>
                <c:pt idx="5">
                  <c:v>Районна цільова програма запобігання виникненню, ліквідації наслідків надзвичайних ситуацій та протидії пожежам у природних екосистемах Рівненського району на 2022-2024 роки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1464.1</c:v>
                </c:pt>
                <c:pt idx="1">
                  <c:v>451</c:v>
                </c:pt>
                <c:pt idx="2">
                  <c:v>160.5</c:v>
                </c:pt>
                <c:pt idx="3">
                  <c:v>160</c:v>
                </c:pt>
                <c:pt idx="4">
                  <c:v>25.9</c:v>
                </c:pt>
                <c:pt idx="5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B4-40CF-886A-6DF2F6CD6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9231536"/>
        <c:axId val="1629235280"/>
        <c:axId val="0"/>
      </c:bar3DChart>
      <c:catAx>
        <c:axId val="162923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29235280"/>
        <c:crosses val="autoZero"/>
        <c:auto val="1"/>
        <c:lblAlgn val="ctr"/>
        <c:lblOffset val="100"/>
        <c:noMultiLvlLbl val="0"/>
      </c:catAx>
      <c:valAx>
        <c:axId val="162923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29231536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919980314960627"/>
          <c:y val="3.6353796555950786E-2"/>
          <c:w val="0.15764197834645668"/>
          <c:h val="0.17331401533881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>
        <a:lumMod val="65000"/>
        <a:lumOff val="35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90"/>
      <c:depthPercent val="9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2069352893229027E-3"/>
          <c:w val="1"/>
          <c:h val="0.9896551735373148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відсоток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4D-4CE6-91EC-EA0B2EA4ED7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84D-4CE6-91EC-EA0B2EA4ED7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84D-4CE6-91EC-EA0B2EA4ED7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84D-4CE6-91EC-EA0B2EA4ED7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4C86CC9-DF8E-4DC6-B483-DF0E1896DC57}" type="VALUE">
                      <a:rPr lang="en-US" smtClean="0"/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4D-4CE6-91EC-EA0B2EA4ED7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E53B475-0105-4710-A75C-7335B0AA0521}" type="VALUE">
                      <a:rPr lang="en-US" smtClean="0"/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84D-4CE6-91EC-EA0B2EA4ED77}"/>
                </c:ext>
              </c:extLst>
            </c:dLbl>
            <c:dLbl>
              <c:idx val="2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0AD4B4-E16A-471D-B89A-CD1A283AD6D5}" type="VALUE">
                      <a:rPr lang="en-US" sz="1800" b="1" smtClean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84D-4CE6-91EC-EA0B2EA4ED7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A77FD99-6409-47C3-8679-C19D97D1773E}" type="VALUE">
                      <a:rPr lang="en-US" smtClean="0"/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84D-4CE6-91EC-EA0B2EA4E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Заходи та роботи з мобілізаційної підготовки місцевого значення (78,3 тис. грн)</c:v>
                </c:pt>
                <c:pt idx="1">
                  <c:v>Заходи та роботи з територіальної оборони (154,9 тис. грн)</c:v>
                </c:pt>
                <c:pt idx="2">
                  <c:v>Субвенція з місцевого бюджету державному бюджету  на виконання програм соціально-економічного розвитку регіонів (246,5 тис. грн)</c:v>
                </c:pt>
                <c:pt idx="3">
                  <c:v>Інша діяльність у сфері державного управління (18,0 тис. грн)</c:v>
                </c:pt>
              </c:strCache>
            </c:strRef>
          </c:cat>
          <c:val>
            <c:numRef>
              <c:f>Аркуш1!$B$2:$B$5</c:f>
              <c:numCache>
                <c:formatCode>0.00%</c:formatCode>
                <c:ptCount val="4"/>
                <c:pt idx="0">
                  <c:v>0.157</c:v>
                </c:pt>
                <c:pt idx="1">
                  <c:v>0.311</c:v>
                </c:pt>
                <c:pt idx="2">
                  <c:v>0.495</c:v>
                </c:pt>
                <c:pt idx="3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D-4CE6-91EC-EA0B2EA4ED7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539074089502278E-2"/>
          <c:y val="0.72920388026066385"/>
          <c:w val="0.84892174819873423"/>
          <c:h val="0.27079611973933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0.4625</cdr:x>
      <cdr:y>0.43333</cdr:y>
    </cdr:from>
    <cdr:to>
      <cdr:x>0.5375</cdr:x>
      <cdr:y>0.56667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D323195-9746-4D84-A64B-A441E8D22022}"/>
            </a:ext>
          </a:extLst>
        </cdr:cNvPr>
        <cdr:cNvSpPr txBox="1"/>
      </cdr:nvSpPr>
      <cdr:spPr>
        <a:xfrm xmlns:a="http://schemas.openxmlformats.org/drawingml/2006/main">
          <a:off x="5638800" y="2971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0.35156</cdr:x>
      <cdr:y>0.20556</cdr:y>
    </cdr:from>
    <cdr:to>
      <cdr:x>0.38125</cdr:x>
      <cdr:y>0.30556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297DA27-0800-43CA-9379-6AC02726B2A0}"/>
            </a:ext>
          </a:extLst>
        </cdr:cNvPr>
        <cdr:cNvSpPr txBox="1"/>
      </cdr:nvSpPr>
      <cdr:spPr>
        <a:xfrm xmlns:a="http://schemas.openxmlformats.org/drawingml/2006/main">
          <a:off x="4286250" y="1409700"/>
          <a:ext cx="36195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0.36094</cdr:x>
      <cdr:y>0.29444</cdr:y>
    </cdr:from>
    <cdr:to>
      <cdr:x>0.43594</cdr:x>
      <cdr:y>0.42778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06C7-3183-48CD-9179-F7481296DB27}"/>
            </a:ext>
          </a:extLst>
        </cdr:cNvPr>
        <cdr:cNvSpPr txBox="1"/>
      </cdr:nvSpPr>
      <cdr:spPr>
        <a:xfrm xmlns:a="http://schemas.openxmlformats.org/drawingml/2006/main">
          <a:off x="4400550" y="2019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0.53654</cdr:x>
      <cdr:y>0.68077</cdr:y>
    </cdr:from>
    <cdr:to>
      <cdr:x>0.61154</cdr:x>
      <cdr:y>0.8141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41477" y="46687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0.37582</cdr:x>
      <cdr:y>0.32754</cdr:y>
    </cdr:from>
    <cdr:to>
      <cdr:x>0.45082</cdr:x>
      <cdr:y>0.46087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581939" y="22462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0.37092</cdr:x>
      <cdr:y>0.26812</cdr:y>
    </cdr:from>
    <cdr:to>
      <cdr:x>0.41739</cdr:x>
      <cdr:y>0.35507</cdr:y>
    </cdr:to>
    <cdr:sp macro="" textlink="">
      <cdr:nvSpPr>
        <cdr:cNvPr id="10" name="TextBox 9"/>
        <cdr:cNvSpPr txBox="1"/>
      </cdr:nvSpPr>
      <cdr:spPr>
        <a:xfrm xmlns:a="http://schemas.openxmlformats.org/drawingml/2006/main" flipV="1">
          <a:off x="4522303" y="1838739"/>
          <a:ext cx="566531" cy="596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0.35595</cdr:x>
      <cdr:y>0.20741</cdr:y>
    </cdr:from>
    <cdr:to>
      <cdr:x>0.44286</cdr:x>
      <cdr:y>0.28995</cdr:y>
    </cdr:to>
    <cdr:sp macro="" textlink="">
      <cdr:nvSpPr>
        <cdr:cNvPr id="11" name="Прямоугольная выноска 10"/>
        <cdr:cNvSpPr/>
      </cdr:nvSpPr>
      <cdr:spPr>
        <a:xfrm xmlns:a="http://schemas.openxmlformats.org/drawingml/2006/main">
          <a:off x="4339742" y="1422418"/>
          <a:ext cx="1059607" cy="566059"/>
        </a:xfrm>
        <a:prstGeom xmlns:a="http://schemas.openxmlformats.org/drawingml/2006/main" prst="wedgeRectCallou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94,3</a:t>
          </a:r>
          <a:r>
            <a:rPr lang="uk-UA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</a:t>
          </a:r>
          <a:endParaRPr lang="uk-UA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endParaRPr lang="uk-UA" sz="2000" dirty="0">
            <a:ln w="10160">
              <a:solidFill>
                <a:schemeClr val="accent5"/>
              </a:solidFill>
              <a:prstDash val="solid"/>
            </a:ln>
            <a:solidFill>
              <a:schemeClr val="bg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0.60346</cdr:x>
      <cdr:y>0.66256</cdr:y>
    </cdr:from>
    <cdr:to>
      <cdr:x>0.6869</cdr:x>
      <cdr:y>0.74667</cdr:y>
    </cdr:to>
    <cdr:sp macro="" textlink="">
      <cdr:nvSpPr>
        <cdr:cNvPr id="12" name="Прямоугольная выноска 11"/>
        <cdr:cNvSpPr/>
      </cdr:nvSpPr>
      <cdr:spPr>
        <a:xfrm xmlns:a="http://schemas.openxmlformats.org/drawingml/2006/main">
          <a:off x="7357403" y="4543864"/>
          <a:ext cx="1017282" cy="576775"/>
        </a:xfrm>
        <a:prstGeom xmlns:a="http://schemas.openxmlformats.org/drawingml/2006/main" prst="wedgeRectCallou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68%</a:t>
          </a:r>
          <a:r>
            <a:rPr lang="uk-UA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</a:t>
          </a:r>
        </a:p>
      </cdr:txBody>
    </cdr:sp>
  </cdr:relSizeAnchor>
  <cdr:relSizeAnchor xmlns:cdr="http://schemas.openxmlformats.org/drawingml/2006/chartDrawing">
    <cdr:from>
      <cdr:x>0</cdr:x>
      <cdr:y>1</cdr:y>
    </cdr:from>
    <cdr:to>
      <cdr:x>1</cdr:x>
      <cdr:y>1</cdr:y>
    </cdr:to>
    <cdr:sp macro="" textlink="">
      <cdr:nvSpPr>
        <cdr:cNvPr id="2" name="Блок-схема: процес 1">
          <a:extLst xmlns:a="http://schemas.openxmlformats.org/drawingml/2006/main">
            <a:ext uri="{FF2B5EF4-FFF2-40B4-BE49-F238E27FC236}">
              <a16:creationId xmlns:a16="http://schemas.microsoft.com/office/drawing/2014/main" id="{DF6404A1-3C75-4DC8-B9FE-4DFE32F04525}"/>
            </a:ext>
          </a:extLst>
        </cdr:cNvPr>
        <cdr:cNvSpPr/>
      </cdr:nvSpPr>
      <cdr:spPr>
        <a:xfrm xmlns:a="http://schemas.openxmlformats.org/drawingml/2006/main" flipV="1">
          <a:off x="0" y="6857999"/>
          <a:ext cx="12191999" cy="1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uk-UA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0.75692</cdr:x>
      <cdr:y>0.14974</cdr:y>
    </cdr:from>
    <cdr:to>
      <cdr:x>0.99115</cdr:x>
      <cdr:y>0.68103</cdr:y>
    </cdr:to>
    <cdr:sp macro="" textlink="">
      <cdr:nvSpPr>
        <cdr:cNvPr id="7" name="Блок-схема: процес 6">
          <a:extLst xmlns:a="http://schemas.openxmlformats.org/drawingml/2006/main">
            <a:ext uri="{FF2B5EF4-FFF2-40B4-BE49-F238E27FC236}">
              <a16:creationId xmlns:a16="http://schemas.microsoft.com/office/drawing/2014/main" id="{A5E40053-7F71-4420-879F-9D97FC32B5D0}"/>
            </a:ext>
          </a:extLst>
        </cdr:cNvPr>
        <cdr:cNvSpPr/>
      </cdr:nvSpPr>
      <cdr:spPr>
        <a:xfrm xmlns:a="http://schemas.openxmlformats.org/drawingml/2006/main">
          <a:off x="9228406" y="1026941"/>
          <a:ext cx="2855742" cy="3643533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Загальне виконання дохідної частини районного бюджету у 2024 році становить    91,5 відсотка</a:t>
          </a:r>
          <a:r>
            <a:rPr kumimoji="0" lang="uk-UA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0.35192</cdr:x>
      <cdr:y>0.5</cdr:y>
    </cdr:from>
    <cdr:to>
      <cdr:x>0.5</cdr:x>
      <cdr:y>0.67395</cdr:y>
    </cdr:to>
    <cdr:sp macro="" textlink="">
      <cdr:nvSpPr>
        <cdr:cNvPr id="2" name="Блок-схема: процес 1">
          <a:extLst xmlns:a="http://schemas.openxmlformats.org/drawingml/2006/main">
            <a:ext uri="{FF2B5EF4-FFF2-40B4-BE49-F238E27FC236}">
              <a16:creationId xmlns:a16="http://schemas.microsoft.com/office/drawing/2014/main" id="{F97E4CB5-CE3D-437B-A69C-AB7DF054D786}"/>
            </a:ext>
          </a:extLst>
        </cdr:cNvPr>
        <cdr:cNvSpPr/>
      </cdr:nvSpPr>
      <cdr:spPr>
        <a:xfrm xmlns:a="http://schemas.openxmlformats.org/drawingml/2006/main">
          <a:off x="4290646" y="3429000"/>
          <a:ext cx="1805354" cy="1192940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>
              <a:solidFill>
                <a:schemeClr val="bg1"/>
              </a:solidFill>
            </a:rPr>
            <a:t>3968,2 тис. грн</a:t>
          </a:r>
        </a:p>
      </cdr:txBody>
    </cdr:sp>
  </cdr:relSizeAnchor>
  <cdr:relSizeAnchor xmlns:cdr="http://schemas.openxmlformats.org/drawingml/2006/chartDrawing">
    <cdr:from>
      <cdr:x>0.54231</cdr:x>
      <cdr:y>0.36718</cdr:y>
    </cdr:from>
    <cdr:to>
      <cdr:x>0.66923</cdr:x>
      <cdr:y>0.45651</cdr:y>
    </cdr:to>
    <cdr:sp macro="" textlink="">
      <cdr:nvSpPr>
        <cdr:cNvPr id="3" name="Блок-схема: процес 2">
          <a:extLst xmlns:a="http://schemas.openxmlformats.org/drawingml/2006/main">
            <a:ext uri="{FF2B5EF4-FFF2-40B4-BE49-F238E27FC236}">
              <a16:creationId xmlns:a16="http://schemas.microsoft.com/office/drawing/2014/main" id="{F28BE289-750D-4581-AED3-D0C2539890C4}"/>
            </a:ext>
          </a:extLst>
        </cdr:cNvPr>
        <cdr:cNvSpPr/>
      </cdr:nvSpPr>
      <cdr:spPr>
        <a:xfrm xmlns:a="http://schemas.openxmlformats.org/drawingml/2006/main">
          <a:off x="6611815" y="2518117"/>
          <a:ext cx="1547447" cy="612648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>
              <a:solidFill>
                <a:schemeClr val="bg1"/>
              </a:solidFill>
            </a:rPr>
            <a:t>1449,4 тис грн</a:t>
          </a:r>
        </a:p>
      </cdr:txBody>
    </cdr:sp>
  </cdr:relSizeAnchor>
  <cdr:relSizeAnchor xmlns:cdr="http://schemas.openxmlformats.org/drawingml/2006/chartDrawing">
    <cdr:from>
      <cdr:x>0.615</cdr:x>
      <cdr:y>0.51692</cdr:y>
    </cdr:from>
    <cdr:to>
      <cdr:x>0.73615</cdr:x>
      <cdr:y>0.60923</cdr:y>
    </cdr:to>
    <cdr:sp macro="" textlink="">
      <cdr:nvSpPr>
        <cdr:cNvPr id="4" name="Блок-схема: процес 3">
          <a:extLst xmlns:a="http://schemas.openxmlformats.org/drawingml/2006/main">
            <a:ext uri="{FF2B5EF4-FFF2-40B4-BE49-F238E27FC236}">
              <a16:creationId xmlns:a16="http://schemas.microsoft.com/office/drawing/2014/main" id="{405E2936-B0FF-480F-A2E2-907F4CC8C727}"/>
            </a:ext>
          </a:extLst>
        </cdr:cNvPr>
        <cdr:cNvSpPr/>
      </cdr:nvSpPr>
      <cdr:spPr>
        <a:xfrm xmlns:a="http://schemas.openxmlformats.org/drawingml/2006/main">
          <a:off x="7498080" y="3545058"/>
          <a:ext cx="1477109" cy="633047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/>
            <a:t>250,0 тис. грн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0.09352</cdr:y>
    </cdr:to>
    <cdr:sp macro="" textlink="">
      <cdr:nvSpPr>
        <cdr:cNvPr id="5" name="Блок-схема: процес 4">
          <a:extLst xmlns:a="http://schemas.openxmlformats.org/drawingml/2006/main">
            <a:ext uri="{FF2B5EF4-FFF2-40B4-BE49-F238E27FC236}">
              <a16:creationId xmlns:a16="http://schemas.microsoft.com/office/drawing/2014/main" id="{AF6BB589-C17E-4124-A676-432A67E2184A}"/>
            </a:ext>
          </a:extLst>
        </cdr:cNvPr>
        <cdr:cNvSpPr/>
      </cdr:nvSpPr>
      <cdr:spPr>
        <a:xfrm xmlns:a="http://schemas.openxmlformats.org/drawingml/2006/main">
          <a:off x="0" y="0"/>
          <a:ext cx="12192000" cy="659567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Структура доходів загального фонду районного бюджету у 2024 році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0.48115</cdr:x>
      <cdr:y>0.71536</cdr:y>
    </cdr:from>
    <cdr:to>
      <cdr:x>0.54</cdr:x>
      <cdr:y>0.76385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rot="10800000" flipV="1">
          <a:off x="5866228" y="4979963"/>
          <a:ext cx="717450" cy="337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dirty="0"/>
            <a:t>-</a:t>
          </a:r>
          <a:r>
            <a:rPr lang="uk-UA" sz="1600" b="1" dirty="0"/>
            <a:t>1,2</a:t>
          </a:r>
        </a:p>
        <a:p xmlns:a="http://schemas.openxmlformats.org/drawingml/2006/main">
          <a:endParaRPr lang="uk-UA" sz="1600" dirty="0"/>
        </a:p>
      </cdr:txBody>
    </cdr:sp>
  </cdr:relSizeAnchor>
  <cdr:relSizeAnchor xmlns:cdr="http://schemas.openxmlformats.org/drawingml/2006/chartDrawing">
    <cdr:from>
      <cdr:x>0.5</cdr:x>
      <cdr:y>0.41951</cdr:y>
    </cdr:from>
    <cdr:to>
      <cdr:x>0.56077</cdr:x>
      <cdr:y>0.49256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096000" y="2920449"/>
          <a:ext cx="740898" cy="508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/>
            <a:t>5,8</a:t>
          </a:r>
        </a:p>
      </cdr:txBody>
    </cdr:sp>
  </cdr:relSizeAnchor>
  <cdr:relSizeAnchor xmlns:cdr="http://schemas.openxmlformats.org/drawingml/2006/chartDrawing">
    <cdr:from>
      <cdr:x>0.56739</cdr:x>
      <cdr:y>0.41917</cdr:y>
    </cdr:from>
    <cdr:to>
      <cdr:x>0.64321</cdr:x>
      <cdr:y>0.48355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917634" y="2912164"/>
          <a:ext cx="924339" cy="447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 sz="1600" dirty="0"/>
        </a:p>
        <a:p xmlns:a="http://schemas.openxmlformats.org/drawingml/2006/main">
          <a:endParaRPr lang="uk-UA" sz="1600" dirty="0"/>
        </a:p>
        <a:p xmlns:a="http://schemas.openxmlformats.org/drawingml/2006/main">
          <a:endParaRPr lang="uk-UA" sz="1600" dirty="0"/>
        </a:p>
      </cdr:txBody>
    </cdr:sp>
  </cdr:relSizeAnchor>
  <cdr:relSizeAnchor xmlns:cdr="http://schemas.openxmlformats.org/drawingml/2006/chartDrawing">
    <cdr:from>
      <cdr:x>0.49158</cdr:x>
      <cdr:y>0.53505</cdr:y>
    </cdr:from>
    <cdr:to>
      <cdr:x>0.52255</cdr:x>
      <cdr:y>0.59943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993295" y="3717234"/>
          <a:ext cx="377687" cy="4472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0.49038</cdr:x>
      <cdr:y>0.57592</cdr:y>
    </cdr:from>
    <cdr:to>
      <cdr:x>0.57692</cdr:x>
      <cdr:y>0.6224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978712" y="4009292"/>
          <a:ext cx="1055096" cy="323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uk-UA" sz="1600" b="1" dirty="0"/>
            <a:t>2,1</a:t>
          </a:r>
        </a:p>
      </cdr:txBody>
    </cdr:sp>
  </cdr:relSizeAnchor>
  <cdr:relSizeAnchor xmlns:cdr="http://schemas.openxmlformats.org/drawingml/2006/chartDrawing">
    <cdr:from>
      <cdr:x>0.61269</cdr:x>
      <cdr:y>0.28061</cdr:y>
    </cdr:from>
    <cdr:to>
      <cdr:x>0.71885</cdr:x>
      <cdr:y>0.33747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469945" y="1953501"/>
          <a:ext cx="1294273" cy="3958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>
              <a:solidFill>
                <a:schemeClr val="bg1"/>
              </a:solidFill>
            </a:rPr>
            <a:t>31,5</a:t>
          </a:r>
        </a:p>
      </cdr:txBody>
    </cdr:sp>
  </cdr:relSizeAnchor>
  <cdr:relSizeAnchor xmlns:cdr="http://schemas.openxmlformats.org/drawingml/2006/chartDrawing">
    <cdr:from>
      <cdr:x>0.62039</cdr:x>
      <cdr:y>0.33545</cdr:y>
    </cdr:from>
    <cdr:to>
      <cdr:x>0.6919</cdr:x>
      <cdr:y>0.39533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563774" y="2335237"/>
          <a:ext cx="871869" cy="4168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/>
            <a:t>30,0</a:t>
          </a:r>
        </a:p>
      </cdr:txBody>
    </cdr:sp>
  </cdr:relSizeAnchor>
  <cdr:relSizeAnchor xmlns:cdr="http://schemas.openxmlformats.org/drawingml/2006/chartDrawing">
    <cdr:from>
      <cdr:x>0.46141</cdr:x>
      <cdr:y>0.66667</cdr:y>
    </cdr:from>
    <cdr:to>
      <cdr:x>0.52092</cdr:x>
      <cdr:y>0.72103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625547" y="4631635"/>
          <a:ext cx="725556" cy="3776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0.90346</cdr:x>
      <cdr:y>0.25664</cdr:y>
    </cdr:from>
    <cdr:to>
      <cdr:x>0.9741</cdr:x>
      <cdr:y>0.31322</cdr:y>
    </cdr:to>
    <cdr:sp macro="" textlink="">
      <cdr:nvSpPr>
        <cdr:cNvPr id="2" name="Блок-схема: процес 1">
          <a:extLst xmlns:a="http://schemas.openxmlformats.org/drawingml/2006/main">
            <a:ext uri="{FF2B5EF4-FFF2-40B4-BE49-F238E27FC236}">
              <a16:creationId xmlns:a16="http://schemas.microsoft.com/office/drawing/2014/main" id="{2E59F3C8-30A0-493C-B577-D831E980A686}"/>
            </a:ext>
          </a:extLst>
        </cdr:cNvPr>
        <cdr:cNvSpPr/>
      </cdr:nvSpPr>
      <cdr:spPr>
        <a:xfrm xmlns:a="http://schemas.openxmlformats.org/drawingml/2006/main">
          <a:off x="11015003" y="1786597"/>
          <a:ext cx="861224" cy="393895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>
              <a:solidFill>
                <a:schemeClr val="bg1"/>
              </a:solidFill>
            </a:rPr>
            <a:t>105%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0.75692</cdr:x>
      <cdr:y>0.02454</cdr:y>
    </cdr:from>
    <cdr:to>
      <cdr:x>1</cdr:x>
      <cdr:y>0.45261</cdr:y>
    </cdr:to>
    <cdr:sp macro="" textlink="">
      <cdr:nvSpPr>
        <cdr:cNvPr id="2" name="Блок-схема: процес 1">
          <a:extLst xmlns:a="http://schemas.openxmlformats.org/drawingml/2006/main">
            <a:ext uri="{FF2B5EF4-FFF2-40B4-BE49-F238E27FC236}">
              <a16:creationId xmlns:a16="http://schemas.microsoft.com/office/drawing/2014/main" id="{CC9EDE01-BB9D-4081-9FCE-47FEEE1155DA}"/>
            </a:ext>
          </a:extLst>
        </cdr:cNvPr>
        <cdr:cNvSpPr/>
      </cdr:nvSpPr>
      <cdr:spPr>
        <a:xfrm xmlns:a="http://schemas.openxmlformats.org/drawingml/2006/main">
          <a:off x="9228406" y="140335"/>
          <a:ext cx="2963594" cy="2447778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kumimoji="0" lang="uk-UA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Загальне виконання </a:t>
          </a:r>
          <a:r>
            <a:rPr lang="uk-UA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видаткової частини</a:t>
          </a:r>
          <a:r>
            <a:rPr kumimoji="0" lang="uk-UA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 районного бюджету у 2024 році становить               91,1 відсотка</a:t>
          </a:r>
          <a:endParaRPr lang="uk-UA" dirty="0"/>
        </a:p>
      </cdr:txBody>
    </cdr:sp>
  </cdr:relSizeAnchor>
  <cdr:relSizeAnchor xmlns:cdr="http://schemas.openxmlformats.org/drawingml/2006/chartDrawing">
    <cdr:from>
      <cdr:x>0.615</cdr:x>
      <cdr:y>0.56824</cdr:y>
    </cdr:from>
    <cdr:to>
      <cdr:x>0.69808</cdr:x>
      <cdr:y>0.65927</cdr:y>
    </cdr:to>
    <cdr:sp macro="" textlink="">
      <cdr:nvSpPr>
        <cdr:cNvPr id="3" name="Бульбашка прямої мови: прямокутна 2">
          <a:extLst xmlns:a="http://schemas.openxmlformats.org/drawingml/2006/main">
            <a:ext uri="{FF2B5EF4-FFF2-40B4-BE49-F238E27FC236}">
              <a16:creationId xmlns:a16="http://schemas.microsoft.com/office/drawing/2014/main" id="{DF834C20-AB56-4300-9333-A7E2430B1881}"/>
            </a:ext>
          </a:extLst>
        </cdr:cNvPr>
        <cdr:cNvSpPr/>
      </cdr:nvSpPr>
      <cdr:spPr>
        <a:xfrm xmlns:a="http://schemas.openxmlformats.org/drawingml/2006/main">
          <a:off x="7498079" y="3249295"/>
          <a:ext cx="1012875" cy="520505"/>
        </a:xfrm>
        <a:prstGeom xmlns:a="http://schemas.openxmlformats.org/drawingml/2006/main" prst="wedgeRectCallou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800" b="1" dirty="0"/>
            <a:t>68%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0.64047</cdr:x>
      <cdr:y>0.13349</cdr:y>
    </cdr:from>
    <cdr:to>
      <cdr:x>0.7408</cdr:x>
      <cdr:y>0.21409</cdr:y>
    </cdr:to>
    <cdr:sp macro="" textlink="">
      <cdr:nvSpPr>
        <cdr:cNvPr id="2" name="Блок-схема: процес 1">
          <a:extLst xmlns:a="http://schemas.openxmlformats.org/drawingml/2006/main">
            <a:ext uri="{FF2B5EF4-FFF2-40B4-BE49-F238E27FC236}">
              <a16:creationId xmlns:a16="http://schemas.microsoft.com/office/drawing/2014/main" id="{DC3868D9-3140-421D-A1FB-99435A261417}"/>
            </a:ext>
          </a:extLst>
        </cdr:cNvPr>
        <cdr:cNvSpPr/>
      </cdr:nvSpPr>
      <cdr:spPr>
        <a:xfrm xmlns:a="http://schemas.openxmlformats.org/drawingml/2006/main">
          <a:off x="5836920" y="807720"/>
          <a:ext cx="914400" cy="487680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800" b="1" dirty="0"/>
            <a:t>59,9%</a:t>
          </a:r>
        </a:p>
      </cdr:txBody>
    </cdr:sp>
  </cdr:relSizeAnchor>
  <cdr:relSizeAnchor xmlns:cdr="http://schemas.openxmlformats.org/drawingml/2006/chartDrawing">
    <cdr:from>
      <cdr:x>0.3612</cdr:x>
      <cdr:y>0.10578</cdr:y>
    </cdr:from>
    <cdr:to>
      <cdr:x>0.46154</cdr:x>
      <cdr:y>0.20703</cdr:y>
    </cdr:to>
    <cdr:sp macro="" textlink="">
      <cdr:nvSpPr>
        <cdr:cNvPr id="3" name="Блок-схема: процес 2">
          <a:extLst xmlns:a="http://schemas.openxmlformats.org/drawingml/2006/main">
            <a:ext uri="{FF2B5EF4-FFF2-40B4-BE49-F238E27FC236}">
              <a16:creationId xmlns:a16="http://schemas.microsoft.com/office/drawing/2014/main" id="{EDB7C5BB-DFE9-409C-AC59-2846201F9E7D}"/>
            </a:ext>
          </a:extLst>
        </cdr:cNvPr>
        <cdr:cNvSpPr/>
      </cdr:nvSpPr>
      <cdr:spPr>
        <a:xfrm xmlns:a="http://schemas.openxmlformats.org/drawingml/2006/main">
          <a:off x="3291840" y="640080"/>
          <a:ext cx="914400" cy="612648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800" b="1" dirty="0"/>
            <a:t>33,2</a:t>
          </a:r>
          <a:r>
            <a:rPr lang="uk-UA" sz="1600" b="1" dirty="0"/>
            <a:t>%</a:t>
          </a:r>
        </a:p>
      </cdr:txBody>
    </cdr:sp>
  </cdr:relSizeAnchor>
  <cdr:relSizeAnchor xmlns:cdr="http://schemas.openxmlformats.org/drawingml/2006/chartDrawing">
    <cdr:from>
      <cdr:x>0.17391</cdr:x>
      <cdr:y>0.25439</cdr:y>
    </cdr:from>
    <cdr:to>
      <cdr:x>0.30602</cdr:x>
      <cdr:y>0.33246</cdr:y>
    </cdr:to>
    <cdr:sp macro="" textlink="">
      <cdr:nvSpPr>
        <cdr:cNvPr id="4" name="Блок-схема: процес 3">
          <a:extLst xmlns:a="http://schemas.openxmlformats.org/drawingml/2006/main">
            <a:ext uri="{FF2B5EF4-FFF2-40B4-BE49-F238E27FC236}">
              <a16:creationId xmlns:a16="http://schemas.microsoft.com/office/drawing/2014/main" id="{A52FDAD6-6D02-462D-B54E-E689EFCB8981}"/>
            </a:ext>
          </a:extLst>
        </cdr:cNvPr>
        <cdr:cNvSpPr/>
      </cdr:nvSpPr>
      <cdr:spPr>
        <a:xfrm xmlns:a="http://schemas.openxmlformats.org/drawingml/2006/main">
          <a:off x="1584960" y="1539240"/>
          <a:ext cx="1203960" cy="472440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800" b="1" dirty="0"/>
            <a:t>3,1</a:t>
          </a:r>
          <a:r>
            <a:rPr lang="uk-UA" sz="1600" dirty="0"/>
            <a:t>%</a:t>
          </a:r>
        </a:p>
      </cdr:txBody>
    </cdr:sp>
  </cdr:relSizeAnchor>
  <cdr:relSizeAnchor xmlns:cdr="http://schemas.openxmlformats.org/drawingml/2006/chartDrawing">
    <cdr:from>
      <cdr:x>0.2107</cdr:x>
      <cdr:y>0.26446</cdr:y>
    </cdr:from>
    <cdr:to>
      <cdr:x>0.2893</cdr:x>
      <cdr:y>0.35513</cdr:y>
    </cdr:to>
    <cdr:sp macro="" textlink="">
      <cdr:nvSpPr>
        <cdr:cNvPr id="5" name="Блок-схема: процес 4">
          <a:extLst xmlns:a="http://schemas.openxmlformats.org/drawingml/2006/main">
            <a:ext uri="{FF2B5EF4-FFF2-40B4-BE49-F238E27FC236}">
              <a16:creationId xmlns:a16="http://schemas.microsoft.com/office/drawing/2014/main" id="{ADD9941B-0668-4786-8C49-3BA0E4D2E5D1}"/>
            </a:ext>
          </a:extLst>
        </cdr:cNvPr>
        <cdr:cNvSpPr/>
      </cdr:nvSpPr>
      <cdr:spPr>
        <a:xfrm xmlns:a="http://schemas.openxmlformats.org/drawingml/2006/main">
          <a:off x="1920240" y="1600200"/>
          <a:ext cx="716280" cy="548640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/>
            <a:t>    2,3%                                       </a:t>
          </a:r>
          <a:r>
            <a:rPr lang="uk-UA" dirty="0"/>
            <a:t>,3%</a:t>
          </a:r>
        </a:p>
      </cdr:txBody>
    </cdr:sp>
  </cdr:relSizeAnchor>
  <cdr:relSizeAnchor xmlns:cdr="http://schemas.openxmlformats.org/drawingml/2006/chartDrawing">
    <cdr:from>
      <cdr:x>0.09197</cdr:x>
      <cdr:y>0.23927</cdr:y>
    </cdr:from>
    <cdr:to>
      <cdr:x>0.1806</cdr:x>
      <cdr:y>0.29217</cdr:y>
    </cdr:to>
    <cdr:sp macro="" textlink="">
      <cdr:nvSpPr>
        <cdr:cNvPr id="6" name="Блок-схема: процес 5">
          <a:extLst xmlns:a="http://schemas.openxmlformats.org/drawingml/2006/main">
            <a:ext uri="{FF2B5EF4-FFF2-40B4-BE49-F238E27FC236}">
              <a16:creationId xmlns:a16="http://schemas.microsoft.com/office/drawing/2014/main" id="{294C38D6-1260-4321-8B74-4F864D691333}"/>
            </a:ext>
          </a:extLst>
        </cdr:cNvPr>
        <cdr:cNvSpPr/>
      </cdr:nvSpPr>
      <cdr:spPr>
        <a:xfrm xmlns:a="http://schemas.openxmlformats.org/drawingml/2006/main">
          <a:off x="838200" y="1447800"/>
          <a:ext cx="807720" cy="320040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800" b="1" dirty="0"/>
            <a:t>2,3</a:t>
          </a:r>
          <a:r>
            <a:rPr lang="uk-UA" sz="1600" b="1" dirty="0"/>
            <a:t>%</a:t>
          </a:r>
        </a:p>
      </cdr:txBody>
    </cdr:sp>
  </cdr:relSizeAnchor>
  <cdr:relSizeAnchor xmlns:cdr="http://schemas.openxmlformats.org/drawingml/2006/chartDrawing">
    <cdr:from>
      <cdr:x>0.04181</cdr:x>
      <cdr:y>0.41054</cdr:y>
    </cdr:from>
    <cdr:to>
      <cdr:x>0.09866</cdr:x>
      <cdr:y>0.48106</cdr:y>
    </cdr:to>
    <cdr:sp macro="" textlink="">
      <cdr:nvSpPr>
        <cdr:cNvPr id="7" name="Блок-схема: процес 6">
          <a:extLst xmlns:a="http://schemas.openxmlformats.org/drawingml/2006/main">
            <a:ext uri="{FF2B5EF4-FFF2-40B4-BE49-F238E27FC236}">
              <a16:creationId xmlns:a16="http://schemas.microsoft.com/office/drawing/2014/main" id="{615B77BC-173D-44FE-8751-891AEC129C8F}"/>
            </a:ext>
          </a:extLst>
        </cdr:cNvPr>
        <cdr:cNvSpPr/>
      </cdr:nvSpPr>
      <cdr:spPr>
        <a:xfrm xmlns:a="http://schemas.openxmlformats.org/drawingml/2006/main">
          <a:off x="381000" y="2484121"/>
          <a:ext cx="518160" cy="426720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/>
            <a:t>1%</a:t>
          </a:r>
        </a:p>
      </cdr:txBody>
    </cdr:sp>
  </cdr:relSizeAnchor>
  <cdr:relSizeAnchor xmlns:cdr="http://schemas.openxmlformats.org/drawingml/2006/chartDrawing">
    <cdr:from>
      <cdr:x>0.12709</cdr:x>
      <cdr:y>0.51485</cdr:y>
    </cdr:from>
    <cdr:to>
      <cdr:x>0.20234</cdr:x>
      <cdr:y>0.58416</cdr:y>
    </cdr:to>
    <cdr:sp macro="" textlink="">
      <cdr:nvSpPr>
        <cdr:cNvPr id="8" name="Блок-схема: процес 7">
          <a:extLst xmlns:a="http://schemas.openxmlformats.org/drawingml/2006/main">
            <a:ext uri="{FF2B5EF4-FFF2-40B4-BE49-F238E27FC236}">
              <a16:creationId xmlns:a16="http://schemas.microsoft.com/office/drawing/2014/main" id="{6D6B9F8E-6895-4A48-B6D8-050D7008FC15}"/>
            </a:ext>
          </a:extLst>
        </cdr:cNvPr>
        <cdr:cNvSpPr/>
      </cdr:nvSpPr>
      <cdr:spPr>
        <a:xfrm xmlns:a="http://schemas.openxmlformats.org/drawingml/2006/main">
          <a:off x="1158240" y="3115265"/>
          <a:ext cx="685800" cy="419373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800" b="1" dirty="0"/>
            <a:t>0,5</a:t>
          </a:r>
          <a:r>
            <a:rPr lang="uk-UA" sz="1600" b="1" dirty="0"/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0.37492</cdr:x>
      <cdr:y>0.36412</cdr:y>
    </cdr:from>
    <cdr:to>
      <cdr:x>0.63103</cdr:x>
      <cdr:y>0.68779</cdr:y>
    </cdr:to>
    <cdr:sp macro="" textlink="">
      <cdr:nvSpPr>
        <cdr:cNvPr id="2" name="Блок-схема: процес 1">
          <a:extLst xmlns:a="http://schemas.openxmlformats.org/drawingml/2006/main">
            <a:ext uri="{FF2B5EF4-FFF2-40B4-BE49-F238E27FC236}">
              <a16:creationId xmlns:a16="http://schemas.microsoft.com/office/drawing/2014/main" id="{31DAD07F-CE25-4D11-87AA-C1167527311C}"/>
            </a:ext>
          </a:extLst>
        </cdr:cNvPr>
        <cdr:cNvSpPr/>
      </cdr:nvSpPr>
      <cdr:spPr>
        <a:xfrm xmlns:a="http://schemas.openxmlformats.org/drawingml/2006/main">
          <a:off x="4886491" y="3339221"/>
          <a:ext cx="3338040" cy="2968283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rPr>
            <a:t>Структура видатків на утримання Рівненської районної ради  (3399,4 тис. грн)</a:t>
          </a:r>
        </a:p>
        <a:p xmlns:a="http://schemas.openxmlformats.org/drawingml/2006/main">
          <a:pPr algn="ctr"/>
          <a:endParaRPr lang="uk-UA" sz="2800" dirty="0"/>
        </a:p>
      </cdr:txBody>
    </cdr:sp>
  </cdr:relSizeAnchor>
  <cdr:relSizeAnchor xmlns:cdr="http://schemas.openxmlformats.org/drawingml/2006/chartDrawing">
    <cdr:from>
      <cdr:x>0.14227</cdr:x>
      <cdr:y>0.64023</cdr:y>
    </cdr:from>
    <cdr:to>
      <cdr:x>0.31344</cdr:x>
      <cdr:y>0.71813</cdr:y>
    </cdr:to>
    <cdr:sp macro="" textlink="">
      <cdr:nvSpPr>
        <cdr:cNvPr id="3" name="Виноска: лінія 2">
          <a:extLst xmlns:a="http://schemas.openxmlformats.org/drawingml/2006/main">
            <a:ext uri="{FF2B5EF4-FFF2-40B4-BE49-F238E27FC236}">
              <a16:creationId xmlns:a16="http://schemas.microsoft.com/office/drawing/2014/main" id="{7F37DD7A-5A77-40C2-A793-CC9C9BEED2F2}"/>
            </a:ext>
          </a:extLst>
        </cdr:cNvPr>
        <cdr:cNvSpPr/>
      </cdr:nvSpPr>
      <cdr:spPr>
        <a:xfrm xmlns:a="http://schemas.openxmlformats.org/drawingml/2006/main" rot="10800000" flipV="1">
          <a:off x="1854284" y="5871407"/>
          <a:ext cx="2230877" cy="714376"/>
        </a:xfrm>
        <a:prstGeom xmlns:a="http://schemas.openxmlformats.org/drawingml/2006/main" prst="borderCallout1">
          <a:avLst>
            <a:gd name="adj1" fmla="val -12019"/>
            <a:gd name="adj2" fmla="val -346803"/>
            <a:gd name="adj3" fmla="val -41348"/>
            <a:gd name="adj4" fmla="val 946307"/>
          </a:avLst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000" b="1" dirty="0"/>
            <a:t>Оплата праці       (2414,6 тис. грн)</a:t>
          </a:r>
        </a:p>
        <a:p xmlns:a="http://schemas.openxmlformats.org/drawingml/2006/main">
          <a:endParaRPr lang="uk-UA" sz="16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0.63014</cdr:x>
      <cdr:y>0.11101</cdr:y>
    </cdr:from>
    <cdr:to>
      <cdr:x>0.82874</cdr:x>
      <cdr:y>0.22146</cdr:y>
    </cdr:to>
    <cdr:sp macro="" textlink="">
      <cdr:nvSpPr>
        <cdr:cNvPr id="6" name="Блок-схема: процес 5">
          <a:extLst xmlns:a="http://schemas.openxmlformats.org/drawingml/2006/main">
            <a:ext uri="{FF2B5EF4-FFF2-40B4-BE49-F238E27FC236}">
              <a16:creationId xmlns:a16="http://schemas.microsoft.com/office/drawing/2014/main" id="{9751EEFF-B9B9-4AF9-9A8A-0A80F01EDD08}"/>
            </a:ext>
          </a:extLst>
        </cdr:cNvPr>
        <cdr:cNvSpPr/>
      </cdr:nvSpPr>
      <cdr:spPr>
        <a:xfrm xmlns:a="http://schemas.openxmlformats.org/drawingml/2006/main">
          <a:off x="8212882" y="1018052"/>
          <a:ext cx="2588456" cy="1012875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000" b="1" dirty="0"/>
            <a:t>Нарахування на оплату праці          (469,5 тис. грн)</a:t>
          </a:r>
        </a:p>
      </cdr:txBody>
    </cdr:sp>
  </cdr:relSizeAnchor>
  <cdr:relSizeAnchor xmlns:cdr="http://schemas.openxmlformats.org/drawingml/2006/chartDrawing">
    <cdr:from>
      <cdr:x>0.74671</cdr:x>
      <cdr:y>0.34724</cdr:y>
    </cdr:from>
    <cdr:to>
      <cdr:x>0.96582</cdr:x>
      <cdr:y>0.4761</cdr:y>
    </cdr:to>
    <cdr:sp macro="" textlink="">
      <cdr:nvSpPr>
        <cdr:cNvPr id="7" name="Блок-схема: процес 6">
          <a:extLst xmlns:a="http://schemas.openxmlformats.org/drawingml/2006/main">
            <a:ext uri="{FF2B5EF4-FFF2-40B4-BE49-F238E27FC236}">
              <a16:creationId xmlns:a16="http://schemas.microsoft.com/office/drawing/2014/main" id="{CB736006-BF8A-47F7-9CB2-FC5F249E9A66}"/>
            </a:ext>
          </a:extLst>
        </cdr:cNvPr>
        <cdr:cNvSpPr/>
      </cdr:nvSpPr>
      <cdr:spPr>
        <a:xfrm xmlns:a="http://schemas.openxmlformats.org/drawingml/2006/main">
          <a:off x="9732192" y="3184477"/>
          <a:ext cx="2855741" cy="1181685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000" b="1" dirty="0"/>
            <a:t>Предмети, матеріали, обладнання та інвентар (211,4 тис. грн)</a:t>
          </a:r>
        </a:p>
      </cdr:txBody>
    </cdr:sp>
  </cdr:relSizeAnchor>
  <cdr:relSizeAnchor xmlns:cdr="http://schemas.openxmlformats.org/drawingml/2006/chartDrawing">
    <cdr:from>
      <cdr:x>0.74239</cdr:x>
      <cdr:y>0.51598</cdr:y>
    </cdr:from>
    <cdr:to>
      <cdr:x>0.95719</cdr:x>
      <cdr:y>0.68012</cdr:y>
    </cdr:to>
    <cdr:sp macro="" textlink="">
      <cdr:nvSpPr>
        <cdr:cNvPr id="8" name="Блок-схема: процес 7">
          <a:extLst xmlns:a="http://schemas.openxmlformats.org/drawingml/2006/main">
            <a:ext uri="{FF2B5EF4-FFF2-40B4-BE49-F238E27FC236}">
              <a16:creationId xmlns:a16="http://schemas.microsoft.com/office/drawing/2014/main" id="{6E574B27-4A06-42D5-BAF8-B678677A18EF}"/>
            </a:ext>
          </a:extLst>
        </cdr:cNvPr>
        <cdr:cNvSpPr/>
      </cdr:nvSpPr>
      <cdr:spPr>
        <a:xfrm xmlns:a="http://schemas.openxmlformats.org/drawingml/2006/main">
          <a:off x="9675922" y="4731923"/>
          <a:ext cx="2799470" cy="1505244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000" b="1" dirty="0">
              <a:solidFill>
                <a:schemeClr val="bg1"/>
              </a:solidFill>
            </a:rPr>
            <a:t>Оплата комунальних послуг та енергоносіїв                           (267,9 тис. грн)</a:t>
          </a:r>
        </a:p>
        <a:p xmlns:a="http://schemas.openxmlformats.org/drawingml/2006/main">
          <a:endParaRPr lang="uk-UA" dirty="0"/>
        </a:p>
      </cdr:txBody>
    </cdr:sp>
  </cdr:relSizeAnchor>
  <cdr:relSizeAnchor xmlns:cdr="http://schemas.openxmlformats.org/drawingml/2006/chartDrawing">
    <cdr:from>
      <cdr:x>0.75427</cdr:x>
      <cdr:y>0.70466</cdr:y>
    </cdr:from>
    <cdr:to>
      <cdr:x>0.94963</cdr:x>
      <cdr:y>0.83888</cdr:y>
    </cdr:to>
    <cdr:sp macro="" textlink="">
      <cdr:nvSpPr>
        <cdr:cNvPr id="9" name="Блок-схема: процес 8">
          <a:extLst xmlns:a="http://schemas.openxmlformats.org/drawingml/2006/main">
            <a:ext uri="{FF2B5EF4-FFF2-40B4-BE49-F238E27FC236}">
              <a16:creationId xmlns:a16="http://schemas.microsoft.com/office/drawing/2014/main" id="{3F56F406-511F-4100-AE00-C4B0B2478D69}"/>
            </a:ext>
          </a:extLst>
        </cdr:cNvPr>
        <cdr:cNvSpPr/>
      </cdr:nvSpPr>
      <cdr:spPr>
        <a:xfrm xmlns:a="http://schemas.openxmlformats.org/drawingml/2006/main">
          <a:off x="9830666" y="6462249"/>
          <a:ext cx="2546252" cy="1230923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000" b="1" dirty="0">
              <a:solidFill>
                <a:schemeClr val="bg1"/>
              </a:solidFill>
            </a:rPr>
            <a:t>Оплата послуг (крім комунальних)                                     (36,0 тис. грн)</a:t>
          </a:r>
        </a:p>
        <a:p xmlns:a="http://schemas.openxmlformats.org/drawingml/2006/main">
          <a:endParaRPr lang="uk-UA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0.58385</cdr:x>
      <cdr:y>0.25896</cdr:y>
    </cdr:from>
    <cdr:to>
      <cdr:x>0.68308</cdr:x>
      <cdr:y>0.35259</cdr:y>
    </cdr:to>
    <cdr:sp macro="" textlink="">
      <cdr:nvSpPr>
        <cdr:cNvPr id="2" name="Блок-схема: процес 1">
          <a:extLst xmlns:a="http://schemas.openxmlformats.org/drawingml/2006/main">
            <a:ext uri="{FF2B5EF4-FFF2-40B4-BE49-F238E27FC236}">
              <a16:creationId xmlns:a16="http://schemas.microsoft.com/office/drawing/2014/main" id="{6B8C959B-AEA1-4726-976A-73F2500B31B2}"/>
            </a:ext>
          </a:extLst>
        </cdr:cNvPr>
        <cdr:cNvSpPr/>
      </cdr:nvSpPr>
      <cdr:spPr>
        <a:xfrm xmlns:a="http://schemas.openxmlformats.org/drawingml/2006/main">
          <a:off x="7118299" y="1448925"/>
          <a:ext cx="1209812" cy="523906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800" b="1" dirty="0">
              <a:solidFill>
                <a:schemeClr val="bg1"/>
              </a:solidFill>
            </a:rPr>
            <a:t>49,5</a:t>
          </a:r>
          <a:r>
            <a:rPr lang="uk-UA" sz="1800" b="1" dirty="0"/>
            <a:t>%</a:t>
          </a:r>
        </a:p>
      </cdr:txBody>
    </cdr:sp>
  </cdr:relSizeAnchor>
  <cdr:relSizeAnchor xmlns:cdr="http://schemas.openxmlformats.org/drawingml/2006/chartDrawing">
    <cdr:from>
      <cdr:x>0.58154</cdr:x>
      <cdr:y>0.5163</cdr:y>
    </cdr:from>
    <cdr:to>
      <cdr:x>0.71538</cdr:x>
      <cdr:y>0.59898</cdr:y>
    </cdr:to>
    <cdr:sp macro="" textlink="">
      <cdr:nvSpPr>
        <cdr:cNvPr id="3" name="Блок-схема: процес 2">
          <a:extLst xmlns:a="http://schemas.openxmlformats.org/drawingml/2006/main">
            <a:ext uri="{FF2B5EF4-FFF2-40B4-BE49-F238E27FC236}">
              <a16:creationId xmlns:a16="http://schemas.microsoft.com/office/drawing/2014/main" id="{F717D096-C066-48D8-A441-5774B4482749}"/>
            </a:ext>
          </a:extLst>
        </cdr:cNvPr>
        <cdr:cNvSpPr/>
      </cdr:nvSpPr>
      <cdr:spPr>
        <a:xfrm xmlns:a="http://schemas.openxmlformats.org/drawingml/2006/main">
          <a:off x="7090136" y="2888842"/>
          <a:ext cx="1631777" cy="462604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800" b="1" dirty="0">
              <a:solidFill>
                <a:schemeClr val="bg1"/>
              </a:solidFill>
            </a:rPr>
            <a:t>46,9%</a:t>
          </a:r>
        </a:p>
      </cdr:txBody>
    </cdr:sp>
  </cdr:relSizeAnchor>
  <cdr:relSizeAnchor xmlns:cdr="http://schemas.openxmlformats.org/drawingml/2006/chartDrawing">
    <cdr:from>
      <cdr:x>0.52154</cdr:x>
      <cdr:y>0.77432</cdr:y>
    </cdr:from>
    <cdr:to>
      <cdr:x>0.60808</cdr:x>
      <cdr:y>0.89315</cdr:y>
    </cdr:to>
    <cdr:sp macro="" textlink="">
      <cdr:nvSpPr>
        <cdr:cNvPr id="4" name="Блок-схема: процес 3">
          <a:extLst xmlns:a="http://schemas.openxmlformats.org/drawingml/2006/main">
            <a:ext uri="{FF2B5EF4-FFF2-40B4-BE49-F238E27FC236}">
              <a16:creationId xmlns:a16="http://schemas.microsoft.com/office/drawing/2014/main" id="{558C4592-6F90-40CA-8693-2C417B3013CF}"/>
            </a:ext>
          </a:extLst>
        </cdr:cNvPr>
        <cdr:cNvSpPr/>
      </cdr:nvSpPr>
      <cdr:spPr>
        <a:xfrm xmlns:a="http://schemas.openxmlformats.org/drawingml/2006/main">
          <a:off x="6358598" y="4332518"/>
          <a:ext cx="1055114" cy="664884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800" b="1" dirty="0"/>
            <a:t>3,6%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CD597FD0-D116-4A68-8FED-02ADE3AC8F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5B6113-18F5-48D7-B68E-B459300C28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8BD10-020C-459D-B011-06772D0FF517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6B1D7A-9DDB-4858-ABF0-8FB3F60B8C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700E580-4C1D-4E6C-BCC2-A0DECEFAC7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D8D5D-978D-49D4-A1C7-CF24EAB157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36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0815F-8BE7-4037-BC48-C5221511B527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9D0D-8A96-4870-A90E-981102AB8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46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9D0D-8A96-4870-A90E-981102AB85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33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9D0D-8A96-4870-A90E-981102AB850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927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9D0D-8A96-4870-A90E-981102AB850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86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39D0D-8A96-4870-A90E-981102AB8500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9D0D-8A96-4870-A90E-981102AB8500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749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9D0D-8A96-4870-A90E-981102AB8500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33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9D0D-8A96-4870-A90E-981102AB850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05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80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34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44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84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200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5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572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67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07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445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29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C5D9-CDC7-45E3-BDCB-656AF2004490}" type="datetimeFigureOut">
              <a:rPr lang="uk-UA" smtClean="0"/>
              <a:t>19.05.2025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F21B-48D1-401B-9875-DBB0F4AD74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88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31196-89E6-4DDD-A55C-37005045F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1137"/>
            <a:ext cx="9144000" cy="35711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325AF4-B27E-40A1-A3EA-FF8BDD754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1300"/>
            <a:ext cx="9144000" cy="24765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Picture 4" descr="Звіт про виконання районного бюджету Рівненського району за 2024 рік&#10;&#10;">
            <a:extLst>
              <a:ext uri="{FF2B5EF4-FFF2-40B4-BE49-F238E27FC236}">
                <a16:creationId xmlns:a16="http://schemas.microsoft.com/office/drawing/2014/main" id="{3C68E1F1-A14D-4832-B152-9B2FA2D0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574" y="-3324158"/>
            <a:ext cx="14968915" cy="117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E520F-7CA7-4268-9FBC-65FCE7CF8CB6}"/>
              </a:ext>
            </a:extLst>
          </p:cNvPr>
          <p:cNvSpPr txBox="1"/>
          <p:nvPr/>
        </p:nvSpPr>
        <p:spPr>
          <a:xfrm>
            <a:off x="2196662" y="-61137"/>
            <a:ext cx="7073947" cy="4221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ЗВІТ ПРО ВИКОНАННЯ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РАЙОННОГО БЮДЖЕТУ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РІВНЕНСЬКОГО РАЙОНУ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ЗА 2024 РІК</a:t>
            </a:r>
            <a:endParaRPr lang="uk-UA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 4">
            <a:extLst>
              <a:ext uri="{FF2B5EF4-FFF2-40B4-BE49-F238E27FC236}">
                <a16:creationId xmlns:a16="http://schemas.microsoft.com/office/drawing/2014/main" id="{9A1BE0AB-F88F-4A66-B734-7958E513C948}"/>
              </a:ext>
            </a:extLst>
          </p:cNvPr>
          <p:cNvSpPr/>
          <p:nvPr/>
        </p:nvSpPr>
        <p:spPr>
          <a:xfrm>
            <a:off x="1524000" y="6046076"/>
            <a:ext cx="7746609" cy="612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5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CA92-2E4D-41DA-AFED-8F926B36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846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Видатки загального фонду районного бюджету у 2024 році в розрізі місцевих програм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2718BB4A-2ADC-4383-9F6E-CFC70EFE4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145070"/>
              </p:ext>
            </p:extLst>
          </p:nvPr>
        </p:nvGraphicFramePr>
        <p:xfrm>
          <a:off x="1" y="928468"/>
          <a:ext cx="12192000" cy="606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358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55AA4629-8656-4BDE-9E4F-1AC8F995D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442394"/>
              </p:ext>
            </p:extLst>
          </p:nvPr>
        </p:nvGraphicFramePr>
        <p:xfrm>
          <a:off x="0" y="998806"/>
          <a:ext cx="9650436" cy="585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FCE937-BBF6-49EE-AF33-6D2D0C64A7B6}"/>
              </a:ext>
            </a:extLst>
          </p:cNvPr>
          <p:cNvSpPr txBox="1"/>
          <p:nvPr/>
        </p:nvSpPr>
        <p:spPr>
          <a:xfrm>
            <a:off x="9650436" y="1167618"/>
            <a:ext cx="25415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b="1" dirty="0"/>
              <a:t>Субвенція з місцевого бюджету державному бюджету на виконання програм соціально-економічного розвитку регіонів:</a:t>
            </a:r>
          </a:p>
          <a:p>
            <a:pPr marL="0" indent="0" algn="ctr">
              <a:buNone/>
            </a:pPr>
            <a:endParaRPr lang="uk-UA" b="1" dirty="0"/>
          </a:p>
          <a:p>
            <a:pPr algn="ctr"/>
            <a:r>
              <a:rPr lang="uk-UA" b="1" dirty="0"/>
              <a:t>на «Програму забезпечення мобілізаційної підготовки та оборонної роботи в Рівненському районі на 2024-2026 роки» - 246,5 тис. грн.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95F6BF-3038-4AF0-9B38-74323B30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88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видатків спеціального фонду районного бюджету у 2024 році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4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74638-54AD-444E-883F-76EE0996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26274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видатків спеціального фонду районного бюджету у 2024 році за економічною структурою </a:t>
            </a:r>
            <a:endParaRPr lang="uk-UA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72EB6FD3-9125-43D6-A441-43B1541E3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636905"/>
              </p:ext>
            </p:extLst>
          </p:nvPr>
        </p:nvGraphicFramePr>
        <p:xfrm>
          <a:off x="0" y="1262744"/>
          <a:ext cx="12192000" cy="559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44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C159-1070-4D57-8298-F3533538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41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Видатки спеціального фонду районного бюджету у 2024 році у розрізі місцевих програм</a:t>
            </a: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4EF7DDD5-FEA9-41EF-ABF1-8A0D1E43C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571054"/>
              </p:ext>
            </p:extLst>
          </p:nvPr>
        </p:nvGraphicFramePr>
        <p:xfrm>
          <a:off x="1" y="928468"/>
          <a:ext cx="12192000" cy="592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1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E49412-7E45-49E9-AE8C-EECDD66E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Блок-схема: процес 2">
            <a:extLst>
              <a:ext uri="{FF2B5EF4-FFF2-40B4-BE49-F238E27FC236}">
                <a16:creationId xmlns:a16="http://schemas.microsoft.com/office/drawing/2014/main" id="{7519C5DF-2D25-430B-BD51-4FF5F87671AD}"/>
              </a:ext>
            </a:extLst>
          </p:cNvPr>
          <p:cNvSpPr/>
          <p:nvPr/>
        </p:nvSpPr>
        <p:spPr>
          <a:xfrm>
            <a:off x="3657600" y="2067950"/>
            <a:ext cx="4670473" cy="29401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97099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B2657028-39DB-471A-8D73-677F7ECD8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6239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367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91887506"/>
              </p:ext>
            </p:extLst>
          </p:nvPr>
        </p:nvGraphicFramePr>
        <p:xfrm>
          <a:off x="0" y="-194872"/>
          <a:ext cx="12192000" cy="705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 1">
            <a:extLst>
              <a:ext uri="{FF2B5EF4-FFF2-40B4-BE49-F238E27FC236}">
                <a16:creationId xmlns:a16="http://schemas.microsoft.com/office/drawing/2014/main" id="{27097EB5-8BC0-4C0D-A041-925F68B3346A}"/>
              </a:ext>
            </a:extLst>
          </p:cNvPr>
          <p:cNvSpPr/>
          <p:nvPr/>
        </p:nvSpPr>
        <p:spPr>
          <a:xfrm>
            <a:off x="6250899" y="1034321"/>
            <a:ext cx="1618937" cy="4197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/>
              <a:t>38,2 </a:t>
            </a:r>
            <a:r>
              <a:rPr lang="uk-UA" b="1" dirty="0"/>
              <a:t>тис. грн</a:t>
            </a:r>
          </a:p>
        </p:txBody>
      </p:sp>
      <p:sp>
        <p:nvSpPr>
          <p:cNvPr id="3" name="Блок-схема: процес 2">
            <a:extLst>
              <a:ext uri="{FF2B5EF4-FFF2-40B4-BE49-F238E27FC236}">
                <a16:creationId xmlns:a16="http://schemas.microsoft.com/office/drawing/2014/main" id="{BDE243E7-B98F-4B1D-A320-CAA0413CBA5B}"/>
              </a:ext>
            </a:extLst>
          </p:cNvPr>
          <p:cNvSpPr/>
          <p:nvPr/>
        </p:nvSpPr>
        <p:spPr>
          <a:xfrm>
            <a:off x="6385810" y="464696"/>
            <a:ext cx="5066675" cy="56962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/>
              <a:t>доходи без врахування міжбюджетних трансфертів  1%</a:t>
            </a:r>
          </a:p>
        </p:txBody>
      </p:sp>
    </p:spTree>
    <p:extLst>
      <p:ext uri="{BB962C8B-B14F-4D97-AF65-F5344CB8AC3E}">
        <p14:creationId xmlns:p14="http://schemas.microsoft.com/office/powerpoint/2010/main" val="104615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35980019"/>
              </p:ext>
            </p:extLst>
          </p:nvPr>
        </p:nvGraphicFramePr>
        <p:xfrm>
          <a:off x="0" y="0"/>
          <a:ext cx="12191999" cy="69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трілка: вигнута вгору 1">
            <a:extLst>
              <a:ext uri="{FF2B5EF4-FFF2-40B4-BE49-F238E27FC236}">
                <a16:creationId xmlns:a16="http://schemas.microsoft.com/office/drawing/2014/main" id="{12A9B40B-7A3B-4BAD-9E10-7A5847531BC6}"/>
              </a:ext>
            </a:extLst>
          </p:cNvPr>
          <p:cNvSpPr/>
          <p:nvPr/>
        </p:nvSpPr>
        <p:spPr>
          <a:xfrm rot="15053706">
            <a:off x="10885519" y="2114122"/>
            <a:ext cx="799652" cy="6457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4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 1">
            <a:extLst>
              <a:ext uri="{FF2B5EF4-FFF2-40B4-BE49-F238E27FC236}">
                <a16:creationId xmlns:a16="http://schemas.microsoft.com/office/drawing/2014/main" id="{EFA5C2D3-5BED-4B96-9F42-9D16C8624C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Надходження спеціального фонду районного бюджету у 2024 році:</a:t>
            </a:r>
          </a:p>
          <a:p>
            <a:pPr algn="just"/>
            <a:endParaRPr lang="uk-UA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uk-U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uk-U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- 18,0 тис. грн власних надходжень бюджетних установ, а саме благодійних внесків, грантів та дарунків;</a:t>
            </a:r>
          </a:p>
          <a:p>
            <a:pPr algn="just"/>
            <a:endParaRPr lang="uk-UA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uk-U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- 479,7 тис. грн інших субвенцій з місцевих бюджетів територіальних громад Рівненського району при плані на 2024 рік 731,9 тис. гривень. </a:t>
            </a:r>
          </a:p>
          <a:p>
            <a:pPr algn="just"/>
            <a:r>
              <a:rPr lang="uk-U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  <a:p>
            <a:pPr algn="just"/>
            <a:r>
              <a:rPr lang="uk-U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Загальне виконання планових показників за доходами спеціального фонду становить 68,0 відсотків.</a:t>
            </a:r>
          </a:p>
        </p:txBody>
      </p:sp>
    </p:spTree>
    <p:extLst>
      <p:ext uri="{BB962C8B-B14F-4D97-AF65-F5344CB8AC3E}">
        <p14:creationId xmlns:p14="http://schemas.microsoft.com/office/powerpoint/2010/main" val="320488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F0C77-9AD5-489A-82C8-665FFF60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48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Виконання видаткової частини районного бюджету Рівненського району        у 2024 році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D6619067-7803-4CFB-B14B-43056DA13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514475"/>
              </p:ext>
            </p:extLst>
          </p:nvPr>
        </p:nvGraphicFramePr>
        <p:xfrm>
          <a:off x="0" y="1139825"/>
          <a:ext cx="12192000" cy="571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Бульбашка прямої мови: прямокутна 2">
            <a:extLst>
              <a:ext uri="{FF2B5EF4-FFF2-40B4-BE49-F238E27FC236}">
                <a16:creationId xmlns:a16="http://schemas.microsoft.com/office/drawing/2014/main" id="{A2258259-B448-4EF9-AC24-2F7EEC6DF34C}"/>
              </a:ext>
            </a:extLst>
          </p:cNvPr>
          <p:cNvSpPr/>
          <p:nvPr/>
        </p:nvSpPr>
        <p:spPr>
          <a:xfrm>
            <a:off x="4529797" y="1631852"/>
            <a:ext cx="970671" cy="506438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93,9%</a:t>
            </a:r>
          </a:p>
        </p:txBody>
      </p:sp>
    </p:spTree>
    <p:extLst>
      <p:ext uri="{BB962C8B-B14F-4D97-AF65-F5344CB8AC3E}">
        <p14:creationId xmlns:p14="http://schemas.microsoft.com/office/powerpoint/2010/main" val="426909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F9BB5-01DE-4234-A450-73AD73D7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772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видатків загального фонду районного бюджету у 2024 році</a:t>
            </a: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A334BB35-CACB-49C6-99E7-0FA2115E4A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0265580"/>
              </p:ext>
            </p:extLst>
          </p:nvPr>
        </p:nvGraphicFramePr>
        <p:xfrm>
          <a:off x="0" y="807720"/>
          <a:ext cx="9113520" cy="605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BA7A9-9112-4317-861F-E898381B2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3520" y="807172"/>
            <a:ext cx="3078480" cy="6050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b="1" dirty="0"/>
              <a:t>Субвенція з місцевого бюджету державному бюджету на виконання програм соціально-економічного розвитку регіонів:</a:t>
            </a:r>
          </a:p>
          <a:p>
            <a:r>
              <a:rPr lang="uk-UA" sz="1600" b="1" dirty="0"/>
              <a:t>на «Програму підготовки територіальної оборони та місцевого населення до участі в русі національного спротиву в Рівненському районі на 2022-2024 роки» – 100,0 тис. грн;</a:t>
            </a:r>
          </a:p>
          <a:p>
            <a:r>
              <a:rPr lang="uk-UA" sz="1600" b="1" dirty="0"/>
              <a:t>на «Програму забезпечення мобілізаційної підготовки та оборонної роботи в Рівненському районі на 2024-2026 роки» - 320,5 тис. грн;</a:t>
            </a:r>
          </a:p>
          <a:p>
            <a:r>
              <a:rPr lang="uk-UA" sz="1600" b="1" dirty="0"/>
              <a:t>на «Програму підвищення ефективності виконання повноважень органами виконавчої влади щодо реалізації державної регіональної політики та впровадження реформ у Рівненському районі на 2021-2025 роки» – 1464,1 тис. грн.</a:t>
            </a:r>
          </a:p>
          <a:p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val="383418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E2BBF-883C-4218-8184-EFF8FA4C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0" y="-115614"/>
            <a:ext cx="12192000" cy="11561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видатків на утримання Рівненської районної ради </a:t>
            </a: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8884CB0B-7A42-4635-A5F8-46A445AF7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343117"/>
              </p:ext>
            </p:extLst>
          </p:nvPr>
        </p:nvGraphicFramePr>
        <p:xfrm>
          <a:off x="-841409" y="-750767"/>
          <a:ext cx="13033409" cy="917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88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EB009-8292-48A6-8700-EEE0AB7A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775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видатків загального фонду районного бюджету у 2024 році за економічною структурою 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A595E359-2ADD-4AEC-840F-24AE531EE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877038"/>
              </p:ext>
            </p:extLst>
          </p:nvPr>
        </p:nvGraphicFramePr>
        <p:xfrm>
          <a:off x="0" y="1026942"/>
          <a:ext cx="12192000" cy="583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530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2450</TotalTime>
  <Words>556</Words>
  <Application>Microsoft Office PowerPoint</Application>
  <PresentationFormat>Широкий екран</PresentationFormat>
  <Paragraphs>111</Paragraphs>
  <Slides>14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Виконання видаткової частини районного бюджету Рівненського району        у 2024 році</vt:lpstr>
      <vt:lpstr>Структура видатків загального фонду районного бюджету у 2024 році</vt:lpstr>
      <vt:lpstr>Структура видатків на утримання Рівненської районної ради </vt:lpstr>
      <vt:lpstr>Структура видатків загального фонду районного бюджету у 2024 році за економічною структурою </vt:lpstr>
      <vt:lpstr>Видатки загального фонду районного бюджету у 2024 році в розрізі місцевих програм</vt:lpstr>
      <vt:lpstr>Структура видатків спеціального фонду районного бюджету у 2024 році</vt:lpstr>
      <vt:lpstr>Структура видатків спеціального фонду районного бюджету у 2024 році за економічною структурою </vt:lpstr>
      <vt:lpstr>Видатки спеціального фонду районного бюджету у 2024 році у розрізі місцевих програм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</dc:creator>
  <cp:lastModifiedBy>Admin</cp:lastModifiedBy>
  <cp:revision>168</cp:revision>
  <dcterms:created xsi:type="dcterms:W3CDTF">2025-02-27T13:55:16Z</dcterms:created>
  <dcterms:modified xsi:type="dcterms:W3CDTF">2025-05-19T06:49:22Z</dcterms:modified>
</cp:coreProperties>
</file>