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1" r:id="rId3"/>
    <p:sldId id="262" r:id="rId4"/>
    <p:sldId id="264" r:id="rId5"/>
    <p:sldId id="265" r:id="rId6"/>
    <p:sldId id="266" r:id="rId7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4542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125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702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076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0746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75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36172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021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6823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24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450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B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6BD52-FB06-4594-8554-28666C770811}" type="datetimeFigureOut">
              <a:rPr lang="uk-UA" smtClean="0"/>
              <a:t>08.02.2024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DF6CB-4FE1-43D5-9E9D-A4DF2DC5772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7425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t="31579" r="16015" b="34457"/>
          <a:stretch/>
        </p:blipFill>
        <p:spPr>
          <a:xfrm>
            <a:off x="136696" y="17982"/>
            <a:ext cx="2892587" cy="10294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068" y="6370971"/>
            <a:ext cx="1155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П'ятикутник 33"/>
          <p:cNvSpPr/>
          <p:nvPr/>
        </p:nvSpPr>
        <p:spPr>
          <a:xfrm>
            <a:off x="1" y="5411586"/>
            <a:ext cx="12192000" cy="1446414"/>
          </a:xfrm>
          <a:prstGeom prst="homePlate">
            <a:avLst>
              <a:gd name="adj" fmla="val 575"/>
            </a:avLst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uk-UA" sz="2200" b="1" dirty="0">
                <a:solidFill>
                  <a:prstClr val="black"/>
                </a:solidFill>
              </a:rPr>
              <a:t>Постанова КМУ №110 від 02.02.2024  </a:t>
            </a:r>
            <a:endParaRPr lang="uk-UA" sz="2200" b="1" dirty="0" smtClean="0">
              <a:solidFill>
                <a:prstClr val="black"/>
              </a:solidFill>
            </a:endParaRPr>
          </a:p>
          <a:p>
            <a:pPr lvl="0" algn="ctr">
              <a:defRPr/>
            </a:pPr>
            <a:r>
              <a:rPr lang="uk-UA" sz="2200" b="1" dirty="0" smtClean="0">
                <a:solidFill>
                  <a:prstClr val="black"/>
                </a:solidFill>
              </a:rPr>
              <a:t>«</a:t>
            </a:r>
            <a:r>
              <a:rPr lang="uk-UA" sz="2200" b="1" dirty="0">
                <a:solidFill>
                  <a:prstClr val="black"/>
                </a:solidFill>
              </a:rPr>
              <a:t>Про реалізацію спільного із Всесвітньою продовольчою програмою Організації Об’єднаних Націй проекту стосовно додаткових заходів із соціальної підтримки осіб з інвалідністю з дитинства та дітей з інвалідністю»</a:t>
            </a:r>
            <a:endParaRPr lang="uk-UA" sz="2200" b="1" dirty="0">
              <a:solidFill>
                <a:prstClr val="black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CB414FB-F237-4C37-6FB3-88F9ABD814E3}"/>
              </a:ext>
            </a:extLst>
          </p:cNvPr>
          <p:cNvCxnSpPr/>
          <p:nvPr/>
        </p:nvCxnSpPr>
        <p:spPr>
          <a:xfrm flipV="1">
            <a:off x="1730489" y="4785052"/>
            <a:ext cx="0" cy="11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274" y="72533"/>
            <a:ext cx="2074485" cy="911517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8C776CAD-4DF6-320A-0430-A1CDD8FB4CD9}"/>
              </a:ext>
            </a:extLst>
          </p:cNvPr>
          <p:cNvSpPr txBox="1">
            <a:spLocks/>
          </p:cNvSpPr>
          <p:nvPr/>
        </p:nvSpPr>
        <p:spPr>
          <a:xfrm>
            <a:off x="1582989" y="1136766"/>
            <a:ext cx="9264123" cy="33409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 baseline="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 algn="ctr"/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BA"/>
                </a:solidFill>
                <a:effectLst/>
                <a:uLnTx/>
                <a:uFillTx/>
              </a:rPr>
              <a:t>Спільний проект </a:t>
            </a:r>
          </a:p>
          <a:p>
            <a:pPr lvl="0" algn="ctr"/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BA"/>
                </a:solidFill>
                <a:effectLst/>
                <a:uLnTx/>
                <a:uFillTx/>
              </a:rPr>
              <a:t>Мінсоцполітики</a:t>
            </a:r>
            <a:r>
              <a:rPr kumimoji="0" lang="uk-UA" sz="3600" b="1" i="0" u="none" strike="noStrike" kern="1200" cap="none" spc="0" normalizeH="0" noProof="0" dirty="0" smtClean="0">
                <a:ln>
                  <a:noFill/>
                </a:ln>
                <a:solidFill>
                  <a:srgbClr val="0070BA"/>
                </a:solidFill>
                <a:effectLst/>
                <a:uLnTx/>
                <a:uFillTx/>
              </a:rPr>
              <a:t> та </a:t>
            </a: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BA"/>
                </a:solidFill>
                <a:effectLst/>
                <a:uLnTx/>
                <a:uFillTx/>
              </a:rPr>
              <a:t>Всесвітньої продовольчої програми ООН (ВПП) щодо додаткової соціальної підтримки </a:t>
            </a:r>
            <a:r>
              <a:rPr lang="uk-UA" dirty="0" smtClean="0"/>
              <a:t>осіб </a:t>
            </a:r>
            <a:r>
              <a:rPr lang="uk-UA" dirty="0"/>
              <a:t>з інвалідністю з дитинства та дітей з інвалідністю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70BA"/>
              </a:solidFill>
              <a:effectLst/>
              <a:uLnTx/>
              <a:uFillTx/>
              <a:latin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5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t="31579" r="16015" b="34457"/>
          <a:stretch/>
        </p:blipFill>
        <p:spPr>
          <a:xfrm>
            <a:off x="136696" y="17982"/>
            <a:ext cx="2892587" cy="10294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068" y="6370971"/>
            <a:ext cx="1155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П'ятикутник 33"/>
          <p:cNvSpPr/>
          <p:nvPr/>
        </p:nvSpPr>
        <p:spPr>
          <a:xfrm>
            <a:off x="58189" y="3241051"/>
            <a:ext cx="12133811" cy="3507565"/>
          </a:xfrm>
          <a:prstGeom prst="homePlate">
            <a:avLst>
              <a:gd name="adj" fmla="val 575"/>
            </a:avLst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/>
            </a:pPr>
            <a:r>
              <a:rPr lang="uk-UA" sz="3400" b="1" dirty="0">
                <a:solidFill>
                  <a:prstClr val="black"/>
                </a:solidFill>
              </a:rPr>
              <a:t>Всесвітня продовольча програма (ВПП) — гуманітарна організація ООН, яка надає продовольчу допомогу у вигляді грошових переказів, ваучерів (сертифікатів) та/або продуктів харчування постраждалим українцям. Ми надаємо допомогу за цільовими критеріями, які були ухвалені у партнерстві з Міністерством соціальної політики України.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CB414FB-F237-4C37-6FB3-88F9ABD814E3}"/>
              </a:ext>
            </a:extLst>
          </p:cNvPr>
          <p:cNvCxnSpPr/>
          <p:nvPr/>
        </p:nvCxnSpPr>
        <p:spPr>
          <a:xfrm flipV="1">
            <a:off x="1730489" y="4785052"/>
            <a:ext cx="0" cy="11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274" y="72533"/>
            <a:ext cx="2074485" cy="911517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8C776CAD-4DF6-320A-0430-A1CDD8FB4CD9}"/>
              </a:ext>
            </a:extLst>
          </p:cNvPr>
          <p:cNvSpPr txBox="1">
            <a:spLocks/>
          </p:cNvSpPr>
          <p:nvPr/>
        </p:nvSpPr>
        <p:spPr>
          <a:xfrm>
            <a:off x="1582989" y="1136766"/>
            <a:ext cx="9264123" cy="33409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 baseline="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70BA"/>
              </a:solidFill>
              <a:effectLst/>
              <a:uLnTx/>
              <a:uFillTx/>
              <a:latin typeface="Open Sans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B0DBFCE-468D-B1EA-D713-F9079E4F3E4A}"/>
              </a:ext>
            </a:extLst>
          </p:cNvPr>
          <p:cNvSpPr txBox="1">
            <a:spLocks/>
          </p:cNvSpPr>
          <p:nvPr/>
        </p:nvSpPr>
        <p:spPr>
          <a:xfrm>
            <a:off x="1123372" y="1338910"/>
            <a:ext cx="11052002" cy="1274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kern="120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r>
              <a:rPr lang="ru-RU" sz="36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Що</a:t>
            </a:r>
            <a:r>
              <a:rPr lang="ru-RU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таке</a:t>
            </a:r>
            <a:r>
              <a:rPr lang="ru-RU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Всесвітня</a:t>
            </a:r>
            <a:r>
              <a:rPr lang="ru-RU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продовольча</a:t>
            </a:r>
            <a:r>
              <a:rPr lang="ru-RU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ru-RU" sz="3600" dirty="0" err="1" smtClean="0">
                <a:solidFill>
                  <a:srgbClr val="0070C0"/>
                </a:solidFill>
                <a:latin typeface="Calibri" panose="020F0502020204030204" pitchFamily="34" charset="0"/>
              </a:rPr>
              <a:t>програма</a:t>
            </a:r>
            <a:r>
              <a:rPr lang="en-US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 (</a:t>
            </a:r>
            <a:r>
              <a:rPr lang="uk-UA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ВПП)</a:t>
            </a:r>
            <a:r>
              <a:rPr lang="ru-RU" sz="36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?</a:t>
            </a:r>
            <a:endParaRPr lang="en-GB" sz="3600" b="0" dirty="0">
              <a:solidFill>
                <a:srgbClr val="0070C0"/>
              </a:solidFill>
              <a:latin typeface="HALDEN SOLI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945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t="31579" r="16015" b="34457"/>
          <a:stretch/>
        </p:blipFill>
        <p:spPr>
          <a:xfrm>
            <a:off x="136696" y="17982"/>
            <a:ext cx="2892587" cy="10294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068" y="6370971"/>
            <a:ext cx="1155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П'ятикутник 33"/>
          <p:cNvSpPr/>
          <p:nvPr/>
        </p:nvSpPr>
        <p:spPr>
          <a:xfrm>
            <a:off x="58189" y="2288766"/>
            <a:ext cx="12133811" cy="4511045"/>
          </a:xfrm>
          <a:prstGeom prst="homePlate">
            <a:avLst>
              <a:gd name="adj" fmla="val 575"/>
            </a:avLst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Програма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додаткової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грошової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допомоги від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Всесвітньої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продовольчої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програми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спрямована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на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конкретні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вразливі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групи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населення в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Україні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які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перебувають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під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програмою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соціального захисту населення та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отримують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пенсію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або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соціальну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допомогу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в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розмірі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3250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грн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на </a:t>
            </a:r>
            <a:r>
              <a:rPr lang="en-GB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місяць</a:t>
            </a:r>
            <a:r>
              <a:rPr lang="en-GB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.</a:t>
            </a: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Мета проєкту </a:t>
            </a:r>
            <a:r>
              <a:rPr lang="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полягає в тому, щоб надавати допомогу найбільш уразливим групам населення у задоволенні їхніх основних потреб, включаючи продукти харчування, під час війни, </a:t>
            </a:r>
            <a:r>
              <a:rPr lang="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шляхом доповнення до допомоги, яка надається Урядом. </a:t>
            </a:r>
            <a:endParaRPr lang="ru-RU" sz="2000" b="1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У лютому 2024 року </a:t>
            </a:r>
            <a:r>
              <a:rPr lang="ru-RU" sz="2000" b="1" dirty="0" smtClean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Мінсоцполітики </a:t>
            </a:r>
            <a:r>
              <a:rPr lang="ru-RU" sz="2000" b="1" dirty="0" err="1" smtClean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спільно</a:t>
            </a:r>
            <a:r>
              <a:rPr lang="ru-RU" sz="2000" b="1" dirty="0" smtClean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з ВПП 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Україні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розширено</a:t>
            </a:r>
            <a:r>
              <a:rPr lang="ru-RU" sz="2000" dirty="0" smtClean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програму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додаткової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грошової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допомоги  для дітей з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інвалідністю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та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осіб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з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інвалідністю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з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дитинства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охоплюючи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всі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регіони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України, за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винятком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територій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окупованих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Російською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Федерацією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. </a:t>
            </a:r>
            <a:endParaRPr lang="ru-RU" sz="2000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Ця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додаткова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грошова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допомоrа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є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безкоштовною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грошовою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допомогою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яка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надається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Всесвітньою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продовольчою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програмою</a:t>
            </a:r>
            <a:r>
              <a:rPr lang="ru-RU" sz="20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та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фінансується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приватними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міжнародними</a:t>
            </a:r>
            <a:r>
              <a:rPr lang="ru-RU" sz="20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донорами.</a:t>
            </a:r>
            <a:endParaRPr lang="en-GB" sz="2000" dirty="0">
              <a:solidFill>
                <a:schemeClr val="tx1"/>
              </a:solidFill>
              <a:latin typeface="Open Sans" charset="0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CB414FB-F237-4C37-6FB3-88F9ABD814E3}"/>
              </a:ext>
            </a:extLst>
          </p:cNvPr>
          <p:cNvCxnSpPr/>
          <p:nvPr/>
        </p:nvCxnSpPr>
        <p:spPr>
          <a:xfrm flipV="1">
            <a:off x="1730489" y="4785052"/>
            <a:ext cx="0" cy="11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274" y="72533"/>
            <a:ext cx="2074485" cy="911517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8C776CAD-4DF6-320A-0430-A1CDD8FB4CD9}"/>
              </a:ext>
            </a:extLst>
          </p:cNvPr>
          <p:cNvSpPr txBox="1">
            <a:spLocks/>
          </p:cNvSpPr>
          <p:nvPr/>
        </p:nvSpPr>
        <p:spPr>
          <a:xfrm>
            <a:off x="1582989" y="1136766"/>
            <a:ext cx="9264123" cy="33409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 baseline="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70BA"/>
              </a:solidFill>
              <a:effectLst/>
              <a:uLnTx/>
              <a:uFillTx/>
              <a:latin typeface="Open Sans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B0DBFCE-468D-B1EA-D713-F9079E4F3E4A}"/>
              </a:ext>
            </a:extLst>
          </p:cNvPr>
          <p:cNvSpPr txBox="1">
            <a:spLocks/>
          </p:cNvSpPr>
          <p:nvPr/>
        </p:nvSpPr>
        <p:spPr>
          <a:xfrm>
            <a:off x="746412" y="1346762"/>
            <a:ext cx="11052002" cy="1274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kern="120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endParaRPr lang="en-GB" sz="3600" b="0" dirty="0">
              <a:solidFill>
                <a:srgbClr val="0070C0"/>
              </a:solidFill>
              <a:latin typeface="HALDEN SOLID" pitchFamily="2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1932B45-7BF4-FD2D-816F-C17824C52ECF}"/>
              </a:ext>
            </a:extLst>
          </p:cNvPr>
          <p:cNvSpPr txBox="1">
            <a:spLocks/>
          </p:cNvSpPr>
          <p:nvPr/>
        </p:nvSpPr>
        <p:spPr>
          <a:xfrm>
            <a:off x="746412" y="760128"/>
            <a:ext cx="11052002" cy="1152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uk-UA" sz="3600" b="1" dirty="0">
                <a:solidFill>
                  <a:srgbClr val="0070C0"/>
                </a:solidFill>
                <a:latin typeface="Calibri" panose="020F0502020204030204" pitchFamily="34" charset="0"/>
                <a:ea typeface="Open Sans" charset="0"/>
                <a:cs typeface="Open Sans" charset="0"/>
              </a:rPr>
              <a:t>Що таке додаткова грошова допомога від ВПП? </a:t>
            </a:r>
            <a:endParaRPr lang="en-GB" sz="3600" b="1" dirty="0">
              <a:solidFill>
                <a:srgbClr val="0070C0"/>
              </a:solidFill>
              <a:latin typeface="Calibri" panose="020F0502020204030204" pitchFamily="34" charset="0"/>
              <a:ea typeface="Open Sans" charset="0"/>
              <a:cs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071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t="31579" r="16015" b="34457"/>
          <a:stretch/>
        </p:blipFill>
        <p:spPr>
          <a:xfrm>
            <a:off x="136696" y="17982"/>
            <a:ext cx="2892587" cy="10294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068" y="6370971"/>
            <a:ext cx="1155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П'ятикутник 33"/>
          <p:cNvSpPr/>
          <p:nvPr/>
        </p:nvSpPr>
        <p:spPr>
          <a:xfrm>
            <a:off x="58189" y="2288766"/>
            <a:ext cx="12133811" cy="4511045"/>
          </a:xfrm>
          <a:prstGeom prst="homePlate">
            <a:avLst>
              <a:gd name="adj" fmla="val 575"/>
            </a:avLst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uk-UA" sz="21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Особи з інвалідністю з дитинства та діти з інвалідністю</a:t>
            </a:r>
            <a:r>
              <a:rPr lang="uk-UA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що є отримувачами державної соціальної допомоги 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розмірі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менше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ніж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3,250 </a:t>
            </a:r>
            <a:r>
              <a:rPr lang="ru-RU" sz="21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грн</a:t>
            </a:r>
            <a:r>
              <a:rPr lang="ru-RU" sz="21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на </a:t>
            </a:r>
            <a:r>
              <a:rPr lang="ru-RU" sz="21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місяць</a:t>
            </a:r>
            <a:endParaRPr lang="ru-RU" sz="2100" b="1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-RU" sz="21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Проживають</a:t>
            </a:r>
            <a:r>
              <a:rPr lang="ru-RU" sz="21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на </a:t>
            </a:r>
            <a:r>
              <a:rPr lang="ru-RU" sz="21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території</a:t>
            </a:r>
            <a:r>
              <a:rPr lang="ru-RU" sz="21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України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окрім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територій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окупованих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Російською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Федерацією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;</a:t>
            </a:r>
            <a:endParaRPr lang="ru-RU" sz="2100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Не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отримують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допомоги на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проживання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внутрішньо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переміщеним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особам (ВПО),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крім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тих,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хто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проживає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на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територіях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активних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або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можливих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бойових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дій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згідно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наказу № 309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Мінреінтеграції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від 22.12.2022. </a:t>
            </a:r>
            <a:endParaRPr lang="ru-RU" sz="2100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Не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отримують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міжнародної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цільової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грошової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підтримки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від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інших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міжнародних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організацій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протягом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періоду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надання</a:t>
            </a:r>
            <a:r>
              <a:rPr lang="ru-RU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допомоги. </a:t>
            </a:r>
            <a:endParaRPr lang="ru-RU" sz="2100" dirty="0">
              <a:solidFill>
                <a:schemeClr val="tx1"/>
              </a:solidFill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en-US" sz="21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УВАГА!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Якщо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бенефіціар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перестає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відповідати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умовам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виплати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додаткової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допомоги,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виплата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може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припинитися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навіть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якщо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бенефіціар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отримував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кошти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впродовж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першого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US" sz="21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місяця</a:t>
            </a:r>
            <a:r>
              <a:rPr lang="en-US" sz="21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.  </a:t>
            </a:r>
            <a:endParaRPr lang="ru-RU" sz="2100" dirty="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CB414FB-F237-4C37-6FB3-88F9ABD814E3}"/>
              </a:ext>
            </a:extLst>
          </p:cNvPr>
          <p:cNvCxnSpPr/>
          <p:nvPr/>
        </p:nvCxnSpPr>
        <p:spPr>
          <a:xfrm flipV="1">
            <a:off x="1730489" y="4785052"/>
            <a:ext cx="0" cy="11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274" y="72533"/>
            <a:ext cx="2074485" cy="911517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8C776CAD-4DF6-320A-0430-A1CDD8FB4CD9}"/>
              </a:ext>
            </a:extLst>
          </p:cNvPr>
          <p:cNvSpPr txBox="1">
            <a:spLocks/>
          </p:cNvSpPr>
          <p:nvPr/>
        </p:nvSpPr>
        <p:spPr>
          <a:xfrm>
            <a:off x="1582989" y="1136766"/>
            <a:ext cx="9264123" cy="33409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 baseline="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70BA"/>
              </a:solidFill>
              <a:effectLst/>
              <a:uLnTx/>
              <a:uFillTx/>
              <a:latin typeface="Open Sans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B0DBFCE-468D-B1EA-D713-F9079E4F3E4A}"/>
              </a:ext>
            </a:extLst>
          </p:cNvPr>
          <p:cNvSpPr txBox="1">
            <a:spLocks/>
          </p:cNvSpPr>
          <p:nvPr/>
        </p:nvSpPr>
        <p:spPr>
          <a:xfrm>
            <a:off x="746412" y="1346762"/>
            <a:ext cx="11052002" cy="1274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kern="120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endParaRPr lang="en-GB" sz="3600" b="0" dirty="0">
              <a:solidFill>
                <a:srgbClr val="0070C0"/>
              </a:solidFill>
              <a:latin typeface="HALDEN SOLID" pitchFamily="2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520D45E-7A0A-2977-09E2-5E3D05FD6D49}"/>
              </a:ext>
            </a:extLst>
          </p:cNvPr>
          <p:cNvSpPr txBox="1">
            <a:spLocks/>
          </p:cNvSpPr>
          <p:nvPr/>
        </p:nvSpPr>
        <p:spPr>
          <a:xfrm>
            <a:off x="746412" y="1015950"/>
            <a:ext cx="11052002" cy="11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kern="120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BA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Хто має право на додаткову грошову допомогу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BA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від ВПП? </a:t>
            </a:r>
            <a:endParaRPr kumimoji="0" lang="en-GB" sz="3400" b="1" i="0" u="none" strike="noStrike" kern="1200" cap="none" spc="0" normalizeH="0" baseline="0" noProof="0" dirty="0">
              <a:ln>
                <a:noFill/>
              </a:ln>
              <a:solidFill>
                <a:srgbClr val="0070BA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69698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t="31579" r="16015" b="34457"/>
          <a:stretch/>
        </p:blipFill>
        <p:spPr>
          <a:xfrm>
            <a:off x="136696" y="17982"/>
            <a:ext cx="2892587" cy="10294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068" y="6370971"/>
            <a:ext cx="1155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П'ятикутник 33"/>
          <p:cNvSpPr/>
          <p:nvPr/>
        </p:nvSpPr>
        <p:spPr>
          <a:xfrm>
            <a:off x="58189" y="2288766"/>
            <a:ext cx="12133811" cy="4511045"/>
          </a:xfrm>
          <a:prstGeom prst="homePlate">
            <a:avLst>
              <a:gd name="adj" fmla="val 575"/>
            </a:avLst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-RU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Виплата</a:t>
            </a:r>
            <a:r>
              <a:rPr lang="ru-RU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додаткової</a:t>
            </a:r>
            <a:r>
              <a:rPr lang="ru-RU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грошової</a:t>
            </a:r>
            <a:r>
              <a:rPr lang="ru-RU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допомоги проводиться </a:t>
            </a:r>
            <a:r>
              <a:rPr lang="ru-RU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щомісяця</a:t>
            </a:r>
            <a:r>
              <a:rPr lang="ru-RU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протягом</a:t>
            </a:r>
            <a:r>
              <a:rPr lang="ru-RU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трьох</a:t>
            </a:r>
            <a:r>
              <a:rPr lang="ru-RU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місяців</a:t>
            </a:r>
            <a:r>
              <a:rPr lang="ru-RU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у </a:t>
            </a:r>
            <a:r>
              <a:rPr lang="ru-RU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розмірі</a:t>
            </a:r>
            <a:r>
              <a:rPr lang="ru-RU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що</a:t>
            </a:r>
            <a:r>
              <a:rPr lang="ru-RU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визначається</a:t>
            </a:r>
            <a:r>
              <a:rPr lang="ru-RU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як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різниця</a:t>
            </a:r>
            <a:r>
              <a:rPr lang="ru-RU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між</a:t>
            </a:r>
            <a:r>
              <a:rPr lang="ru-RU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3 250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грн</a:t>
            </a:r>
            <a:r>
              <a:rPr lang="ru-RU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і сумою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отриманої</a:t>
            </a:r>
            <a:r>
              <a:rPr lang="ru-RU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соціальної допомоги, але не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менше</a:t>
            </a:r>
            <a:r>
              <a:rPr lang="ru-RU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ніж</a:t>
            </a:r>
            <a:r>
              <a:rPr lang="ru-RU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100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гривень</a:t>
            </a:r>
            <a:r>
              <a:rPr lang="ru-RU" sz="2400" b="1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на </a:t>
            </a:r>
            <a:r>
              <a:rPr lang="ru-RU" sz="2400" b="1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місяць</a:t>
            </a:r>
            <a:r>
              <a:rPr lang="ru-RU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;</a:t>
            </a: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-RU" sz="2400" dirty="0" err="1">
                <a:solidFill>
                  <a:schemeClr val="tx1"/>
                </a:solidFill>
              </a:rPr>
              <a:t>Виплата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додаткової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грошової</a:t>
            </a:r>
            <a:r>
              <a:rPr lang="ru-RU" sz="2400" dirty="0">
                <a:solidFill>
                  <a:schemeClr val="tx1"/>
                </a:solidFill>
              </a:rPr>
              <a:t> допомоги проводиться ВПП за </a:t>
            </a:r>
            <a:r>
              <a:rPr lang="ru-RU" sz="2400" dirty="0" err="1">
                <a:solidFill>
                  <a:schemeClr val="tx1"/>
                </a:solidFill>
              </a:rPr>
              <a:t>відповідний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місяць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без </a:t>
            </a:r>
            <a:r>
              <a:rPr lang="ru-RU" sz="2400" b="1" dirty="0" err="1">
                <a:solidFill>
                  <a:schemeClr val="tx1"/>
                </a:solidFill>
              </a:rPr>
              <a:t>звернення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отримувача</a:t>
            </a:r>
            <a:r>
              <a:rPr lang="ru-RU" sz="2400" b="1" dirty="0">
                <a:solidFill>
                  <a:schemeClr val="tx1"/>
                </a:solidFill>
              </a:rPr>
              <a:t> соціальної допомоги</a:t>
            </a:r>
            <a:r>
              <a:rPr lang="ru-RU" sz="2400" dirty="0">
                <a:solidFill>
                  <a:schemeClr val="tx1"/>
                </a:solidFill>
              </a:rPr>
              <a:t>;</a:t>
            </a: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-RU" sz="2400" dirty="0" err="1">
                <a:solidFill>
                  <a:schemeClr val="tx1"/>
                </a:solidFill>
              </a:rPr>
              <a:t>Виплата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здійснюється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на </a:t>
            </a:r>
            <a:r>
              <a:rPr lang="ru-RU" sz="2400" b="1" dirty="0" err="1">
                <a:solidFill>
                  <a:schemeClr val="tx1"/>
                </a:solidFill>
              </a:rPr>
              <a:t>рахунки</a:t>
            </a:r>
            <a:r>
              <a:rPr lang="ru-RU" sz="2400" b="1" dirty="0">
                <a:solidFill>
                  <a:schemeClr val="tx1"/>
                </a:solidFill>
              </a:rPr>
              <a:t> в банках </a:t>
            </a:r>
            <a:r>
              <a:rPr lang="ru-RU" sz="2400" dirty="0">
                <a:solidFill>
                  <a:schemeClr val="tx1"/>
                </a:solidFill>
              </a:rPr>
              <a:t>отримувачів </a:t>
            </a:r>
            <a:r>
              <a:rPr lang="ru-RU" sz="2400" dirty="0" err="1">
                <a:solidFill>
                  <a:schemeClr val="tx1"/>
                </a:solidFill>
              </a:rPr>
              <a:t>державної</a:t>
            </a:r>
            <a:r>
              <a:rPr lang="ru-RU" sz="2400" dirty="0">
                <a:solidFill>
                  <a:schemeClr val="tx1"/>
                </a:solidFill>
              </a:rPr>
              <a:t> соціальної допомоги, </a:t>
            </a:r>
            <a:r>
              <a:rPr lang="ru-RU" sz="2400" dirty="0" err="1">
                <a:solidFill>
                  <a:schemeClr val="tx1"/>
                </a:solidFill>
              </a:rPr>
              <a:t>або</a:t>
            </a:r>
            <a:r>
              <a:rPr lang="ru-RU" sz="2400" dirty="0">
                <a:solidFill>
                  <a:schemeClr val="tx1"/>
                </a:solidFill>
              </a:rPr>
              <a:t> через </a:t>
            </a:r>
            <a:r>
              <a:rPr lang="ru-RU" sz="2400" b="1" dirty="0">
                <a:solidFill>
                  <a:schemeClr val="tx1"/>
                </a:solidFill>
              </a:rPr>
              <a:t>доставку </a:t>
            </a:r>
            <a:r>
              <a:rPr lang="ru-RU" sz="2400" b="1" dirty="0" err="1">
                <a:solidFill>
                  <a:schemeClr val="tx1"/>
                </a:solidFill>
              </a:rPr>
              <a:t>УкрПоштою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dirty="0">
                <a:solidFill>
                  <a:schemeClr val="tx1"/>
                </a:solidFill>
              </a:rPr>
              <a:t>за </a:t>
            </a:r>
            <a:r>
              <a:rPr lang="ru-RU" sz="2400" dirty="0" err="1">
                <a:solidFill>
                  <a:schemeClr val="tx1"/>
                </a:solidFill>
              </a:rPr>
              <a:t>місцем</a:t>
            </a:r>
            <a:r>
              <a:rPr lang="ru-RU" sz="2400" dirty="0">
                <a:solidFill>
                  <a:schemeClr val="tx1"/>
                </a:solidFill>
              </a:rPr>
              <a:t> фактичного </a:t>
            </a:r>
            <a:r>
              <a:rPr lang="ru-RU" sz="2400" dirty="0" err="1">
                <a:solidFill>
                  <a:schemeClr val="tx1"/>
                </a:solidFill>
              </a:rPr>
              <a:t>місця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проживання</a:t>
            </a:r>
            <a:r>
              <a:rPr lang="ru-RU" sz="2400" dirty="0">
                <a:solidFill>
                  <a:schemeClr val="tx1"/>
                </a:solidFill>
              </a:rPr>
              <a:t>.</a:t>
            </a: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ru-RU" sz="2400" dirty="0">
                <a:solidFill>
                  <a:schemeClr val="tx1"/>
                </a:solidFill>
              </a:rPr>
              <a:t>Список </a:t>
            </a:r>
            <a:r>
              <a:rPr lang="ru-RU" sz="2400" dirty="0" err="1">
                <a:solidFill>
                  <a:schemeClr val="tx1"/>
                </a:solidFill>
              </a:rPr>
              <a:t>осіб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які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мають</a:t>
            </a:r>
            <a:r>
              <a:rPr lang="ru-RU" sz="2400" dirty="0">
                <a:solidFill>
                  <a:schemeClr val="tx1"/>
                </a:solidFill>
              </a:rPr>
              <a:t> право на </a:t>
            </a:r>
            <a:r>
              <a:rPr lang="ru-RU" sz="2400" dirty="0" err="1">
                <a:solidFill>
                  <a:schemeClr val="tx1"/>
                </a:solidFill>
              </a:rPr>
              <a:t>отримання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грошової</a:t>
            </a:r>
            <a:r>
              <a:rPr lang="ru-RU" sz="2400" dirty="0">
                <a:solidFill>
                  <a:schemeClr val="tx1"/>
                </a:solidFill>
              </a:rPr>
              <a:t> допомоги, </a:t>
            </a:r>
            <a:r>
              <a:rPr lang="ru-RU" sz="2400" dirty="0" err="1">
                <a:solidFill>
                  <a:schemeClr val="tx1"/>
                </a:solidFill>
              </a:rPr>
              <a:t>формується</a:t>
            </a:r>
            <a:r>
              <a:rPr lang="ru-RU" sz="2400" dirty="0">
                <a:solidFill>
                  <a:schemeClr val="tx1"/>
                </a:solidFill>
              </a:rPr>
              <a:t> ДП “</a:t>
            </a:r>
            <a:r>
              <a:rPr lang="ru-RU" sz="2400" dirty="0" err="1">
                <a:solidFill>
                  <a:schemeClr val="tx1"/>
                </a:solidFill>
              </a:rPr>
              <a:t>Інформаційно-обчислювальний</a:t>
            </a:r>
            <a:r>
              <a:rPr lang="ru-RU" sz="2400" dirty="0">
                <a:solidFill>
                  <a:schemeClr val="tx1"/>
                </a:solidFill>
              </a:rPr>
              <a:t> центр </a:t>
            </a:r>
            <a:r>
              <a:rPr lang="ru-RU" sz="2400" dirty="0" err="1">
                <a:solidFill>
                  <a:schemeClr val="tx1"/>
                </a:solidFill>
              </a:rPr>
              <a:t>Міністерства</a:t>
            </a:r>
            <a:r>
              <a:rPr lang="ru-RU" sz="2400" dirty="0">
                <a:solidFill>
                  <a:schemeClr val="tx1"/>
                </a:solidFill>
              </a:rPr>
              <a:t> соціальної політики України» за запитом </a:t>
            </a:r>
            <a:r>
              <a:rPr lang="ru-RU" sz="2400" dirty="0" err="1">
                <a:solidFill>
                  <a:schemeClr val="tx1"/>
                </a:solidFill>
              </a:rPr>
              <a:t>Міністерства</a:t>
            </a:r>
            <a:r>
              <a:rPr lang="ru-RU" sz="2400" dirty="0">
                <a:solidFill>
                  <a:schemeClr val="tx1"/>
                </a:solidFill>
              </a:rPr>
              <a:t> соціальної політики України на </a:t>
            </a:r>
            <a:r>
              <a:rPr lang="ru-RU" sz="2400" dirty="0" err="1">
                <a:solidFill>
                  <a:schemeClr val="tx1"/>
                </a:solidFill>
              </a:rPr>
              <a:t>основі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даних</a:t>
            </a:r>
            <a:r>
              <a:rPr lang="ru-RU" sz="2400" dirty="0">
                <a:solidFill>
                  <a:schemeClr val="tx1"/>
                </a:solidFill>
              </a:rPr>
              <a:t>, </a:t>
            </a:r>
            <a:r>
              <a:rPr lang="ru-RU" sz="2400" dirty="0" err="1">
                <a:solidFill>
                  <a:schemeClr val="tx1"/>
                </a:solidFill>
              </a:rPr>
              <a:t>доступних</a:t>
            </a:r>
            <a:r>
              <a:rPr lang="ru-RU" sz="2400" dirty="0">
                <a:solidFill>
                  <a:schemeClr val="tx1"/>
                </a:solidFill>
              </a:rPr>
              <a:t> у </a:t>
            </a:r>
            <a:r>
              <a:rPr lang="ru-RU" sz="2400" dirty="0" err="1">
                <a:solidFill>
                  <a:schemeClr val="tx1"/>
                </a:solidFill>
              </a:rPr>
              <a:t>реєстрах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згідно</a:t>
            </a:r>
            <a:r>
              <a:rPr lang="ru-RU" sz="2400" dirty="0">
                <a:solidFill>
                  <a:schemeClr val="tx1"/>
                </a:solidFill>
              </a:rPr>
              <a:t> постанови </a:t>
            </a:r>
            <a:r>
              <a:rPr lang="ru-RU" sz="2400" dirty="0" err="1">
                <a:solidFill>
                  <a:schemeClr val="tx1"/>
                </a:solidFill>
              </a:rPr>
              <a:t>Кабінету</a:t>
            </a:r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dirty="0" err="1">
                <a:solidFill>
                  <a:schemeClr val="tx1"/>
                </a:solidFill>
              </a:rPr>
              <a:t>Міністрів</a:t>
            </a:r>
            <a:r>
              <a:rPr lang="ru-RU" sz="2400" dirty="0">
                <a:solidFill>
                  <a:schemeClr val="tx1"/>
                </a:solidFill>
              </a:rPr>
              <a:t> 110</a:t>
            </a:r>
            <a:r>
              <a:rPr lang="ru-RU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CB414FB-F237-4C37-6FB3-88F9ABD814E3}"/>
              </a:ext>
            </a:extLst>
          </p:cNvPr>
          <p:cNvCxnSpPr/>
          <p:nvPr/>
        </p:nvCxnSpPr>
        <p:spPr>
          <a:xfrm flipV="1">
            <a:off x="1730489" y="4785052"/>
            <a:ext cx="0" cy="11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274" y="72533"/>
            <a:ext cx="2074485" cy="911517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8C776CAD-4DF6-320A-0430-A1CDD8FB4CD9}"/>
              </a:ext>
            </a:extLst>
          </p:cNvPr>
          <p:cNvSpPr txBox="1">
            <a:spLocks/>
          </p:cNvSpPr>
          <p:nvPr/>
        </p:nvSpPr>
        <p:spPr>
          <a:xfrm>
            <a:off x="1582989" y="1136766"/>
            <a:ext cx="9264123" cy="33409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 baseline="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70BA"/>
              </a:solidFill>
              <a:effectLst/>
              <a:uLnTx/>
              <a:uFillTx/>
              <a:latin typeface="Open Sans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B0DBFCE-468D-B1EA-D713-F9079E4F3E4A}"/>
              </a:ext>
            </a:extLst>
          </p:cNvPr>
          <p:cNvSpPr txBox="1">
            <a:spLocks/>
          </p:cNvSpPr>
          <p:nvPr/>
        </p:nvSpPr>
        <p:spPr>
          <a:xfrm>
            <a:off x="746412" y="1346762"/>
            <a:ext cx="11052002" cy="1274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kern="120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endParaRPr lang="en-GB" sz="3600" b="0" dirty="0">
              <a:solidFill>
                <a:srgbClr val="0070C0"/>
              </a:solidFill>
              <a:latin typeface="HALDEN SOLID" pitchFamily="2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520D45E-7A0A-2977-09E2-5E3D05FD6D49}"/>
              </a:ext>
            </a:extLst>
          </p:cNvPr>
          <p:cNvSpPr txBox="1">
            <a:spLocks/>
          </p:cNvSpPr>
          <p:nvPr/>
        </p:nvSpPr>
        <p:spPr>
          <a:xfrm>
            <a:off x="689049" y="1015950"/>
            <a:ext cx="11052002" cy="11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kern="120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 algn="ctr"/>
            <a:r>
              <a:rPr lang="uk-UA" sz="3400" dirty="0"/>
              <a:t>Про додаткову грошову допомогу від ВПП</a:t>
            </a: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BA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 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0070BA"/>
              </a:solidFill>
              <a:effectLst/>
              <a:uLnTx/>
              <a:uFillTx/>
              <a:latin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31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43" t="31579" r="16015" b="34457"/>
          <a:stretch/>
        </p:blipFill>
        <p:spPr>
          <a:xfrm>
            <a:off x="136696" y="17982"/>
            <a:ext cx="2892587" cy="10294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5068" y="6370971"/>
            <a:ext cx="11554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П'ятикутник 33"/>
          <p:cNvSpPr/>
          <p:nvPr/>
        </p:nvSpPr>
        <p:spPr>
          <a:xfrm>
            <a:off x="58189" y="2288766"/>
            <a:ext cx="12133811" cy="4511045"/>
          </a:xfrm>
          <a:prstGeom prst="homePlate">
            <a:avLst>
              <a:gd name="adj" fmla="val 575"/>
            </a:avLst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rgbClr val="FFC00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Допомога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розрахована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на 3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місяці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починаючи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з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лютого</a:t>
            </a:r>
            <a:endParaRPr lang="en-GB" sz="2400" dirty="0">
              <a:solidFill>
                <a:schemeClr val="tx1"/>
              </a:solidFill>
              <a:latin typeface="Open Sans"/>
              <a:ea typeface="Open Sans"/>
              <a:cs typeface="Open Sans"/>
            </a:endParaRP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Бенефіціари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чиї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номера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мобільних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телефонів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доступні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в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особових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справах,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отримають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інформацію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програму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через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SMS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повідомлення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від ВПП </a:t>
            </a: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У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випадку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технічних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проблем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звертатися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за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безкоштовною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гарячою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лінією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ВПП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за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телефоном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: 0 800 600 122 (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щоденно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з 08:00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18:00). </a:t>
            </a:r>
          </a:p>
          <a:p>
            <a:pPr marL="342900" lvl="0" indent="-342900" algn="just">
              <a:spcBef>
                <a:spcPts val="1000"/>
              </a:spcBef>
              <a:buClr>
                <a:srgbClr val="0070BA"/>
              </a:buClr>
              <a:buFont typeface="Arial" charset="0"/>
              <a:buChar char="•"/>
            </a:pP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ДП ІОЦ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формує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списки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і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якщо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дані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неповні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ВПП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не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зможе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підтвердити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дані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 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бенефіціара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для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платежу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.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Такі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випадки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та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виправлення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даних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можуть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розглядати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лише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місцеві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соціальні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відділи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через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ДП ІОЦ. ВПП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може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підтвердити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скаржнику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,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чи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було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його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включено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до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списку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виплат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чи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 </a:t>
            </a:r>
            <a:r>
              <a:rPr lang="en-GB" sz="2400" dirty="0" err="1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ні</a:t>
            </a:r>
            <a:r>
              <a:rPr lang="en-GB" sz="2400" dirty="0">
                <a:solidFill>
                  <a:schemeClr val="tx1"/>
                </a:solidFill>
                <a:latin typeface="Open Sans"/>
                <a:ea typeface="Open Sans"/>
                <a:cs typeface="Open Sans"/>
              </a:rPr>
              <a:t>. </a:t>
            </a:r>
            <a:r>
              <a:rPr lang="en-GB" sz="2000" dirty="0">
                <a:solidFill>
                  <a:srgbClr val="0077AF"/>
                </a:solidFill>
                <a:latin typeface="Open Sans"/>
                <a:ea typeface="Open Sans"/>
                <a:cs typeface="Open Sans"/>
              </a:rPr>
              <a:t> </a:t>
            </a:r>
          </a:p>
        </p:txBody>
      </p:sp>
      <p:cxnSp>
        <p:nvCxnSpPr>
          <p:cNvPr id="13" name="Прямая соединительная линия 12">
            <a:extLst>
              <a:ext uri="{FF2B5EF4-FFF2-40B4-BE49-F238E27FC236}">
                <a16:creationId xmlns:a16="http://schemas.microsoft.com/office/drawing/2014/main" id="{CCB414FB-F237-4C37-6FB3-88F9ABD814E3}"/>
              </a:ext>
            </a:extLst>
          </p:cNvPr>
          <p:cNvCxnSpPr/>
          <p:nvPr/>
        </p:nvCxnSpPr>
        <p:spPr>
          <a:xfrm flipV="1">
            <a:off x="1730489" y="4785052"/>
            <a:ext cx="0" cy="11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75274" y="72533"/>
            <a:ext cx="2074485" cy="911517"/>
          </a:xfrm>
          <a:prstGeom prst="rect">
            <a:avLst/>
          </a:prstGeom>
        </p:spPr>
      </p:pic>
      <p:sp>
        <p:nvSpPr>
          <p:cNvPr id="49" name="Title 1">
            <a:extLst>
              <a:ext uri="{FF2B5EF4-FFF2-40B4-BE49-F238E27FC236}">
                <a16:creationId xmlns:a16="http://schemas.microsoft.com/office/drawing/2014/main" id="{8C776CAD-4DF6-320A-0430-A1CDD8FB4CD9}"/>
              </a:ext>
            </a:extLst>
          </p:cNvPr>
          <p:cNvSpPr txBox="1">
            <a:spLocks/>
          </p:cNvSpPr>
          <p:nvPr/>
        </p:nvSpPr>
        <p:spPr>
          <a:xfrm>
            <a:off x="1582989" y="1136766"/>
            <a:ext cx="9264123" cy="3340917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1" i="0" kern="1200" baseline="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70BA"/>
              </a:solidFill>
              <a:effectLst/>
              <a:uLnTx/>
              <a:uFillTx/>
              <a:latin typeface="Open Sans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B0DBFCE-468D-B1EA-D713-F9079E4F3E4A}"/>
              </a:ext>
            </a:extLst>
          </p:cNvPr>
          <p:cNvSpPr txBox="1">
            <a:spLocks/>
          </p:cNvSpPr>
          <p:nvPr/>
        </p:nvSpPr>
        <p:spPr>
          <a:xfrm>
            <a:off x="746412" y="1346762"/>
            <a:ext cx="11052002" cy="12747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kern="120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endParaRPr lang="en-GB" sz="3600" b="0" dirty="0">
              <a:solidFill>
                <a:srgbClr val="0070C0"/>
              </a:solidFill>
              <a:latin typeface="HALDEN SOLID" pitchFamily="2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520D45E-7A0A-2977-09E2-5E3D05FD6D49}"/>
              </a:ext>
            </a:extLst>
          </p:cNvPr>
          <p:cNvSpPr txBox="1">
            <a:spLocks/>
          </p:cNvSpPr>
          <p:nvPr/>
        </p:nvSpPr>
        <p:spPr>
          <a:xfrm>
            <a:off x="689049" y="1015950"/>
            <a:ext cx="11052002" cy="11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b="1" i="0" kern="1200">
                <a:solidFill>
                  <a:srgbClr val="0070BA"/>
                </a:solidFill>
                <a:latin typeface="Open Sans" charset="0"/>
                <a:ea typeface="Open Sans" charset="0"/>
                <a:cs typeface="Open Sans" charset="0"/>
              </a:defRPr>
            </a:lvl1pPr>
          </a:lstStyle>
          <a:p>
            <a:pPr lvl="0" algn="ctr"/>
            <a:r>
              <a:rPr lang="en-GB" dirty="0" err="1">
                <a:latin typeface="Open Sans"/>
                <a:ea typeface="Open Sans"/>
                <a:cs typeface="Open Sans"/>
              </a:rPr>
              <a:t>Можливі</a:t>
            </a:r>
            <a:r>
              <a:rPr lang="en-GB" dirty="0">
                <a:latin typeface="Open Sans"/>
                <a:ea typeface="Open Sans"/>
                <a:cs typeface="Open Sans"/>
              </a:rPr>
              <a:t> </a:t>
            </a:r>
            <a:r>
              <a:rPr lang="en-GB" dirty="0" err="1">
                <a:latin typeface="Open Sans"/>
                <a:ea typeface="Open Sans"/>
                <a:cs typeface="Open Sans"/>
              </a:rPr>
              <a:t>зауваження</a:t>
            </a:r>
            <a:r>
              <a:rPr lang="en-GB" dirty="0">
                <a:latin typeface="Open Sans"/>
                <a:ea typeface="Open Sans"/>
                <a:cs typeface="Open Sans"/>
              </a:rPr>
              <a:t>/</a:t>
            </a:r>
            <a:r>
              <a:rPr lang="en-GB" dirty="0" err="1">
                <a:latin typeface="Open Sans"/>
                <a:ea typeface="Open Sans"/>
                <a:cs typeface="Open Sans"/>
              </a:rPr>
              <a:t>запитання</a:t>
            </a:r>
            <a:r>
              <a:rPr lang="en-GB" dirty="0">
                <a:latin typeface="Open Sans"/>
                <a:ea typeface="Open Sans"/>
                <a:cs typeface="Open Sans"/>
              </a:rPr>
              <a:t> </a:t>
            </a:r>
            <a:r>
              <a:rPr kumimoji="0" lang="uk-UA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BA"/>
                </a:solidFill>
                <a:effectLst/>
                <a:uLnTx/>
                <a:uFillTx/>
                <a:latin typeface="Open Sans"/>
                <a:ea typeface="Open Sans"/>
                <a:cs typeface="Open Sans"/>
              </a:rPr>
              <a:t> </a:t>
            </a:r>
            <a:endParaRPr kumimoji="0" lang="en-GB" sz="3000" b="1" i="0" u="none" strike="noStrike" kern="1200" cap="none" spc="0" normalizeH="0" baseline="0" noProof="0" dirty="0">
              <a:ln>
                <a:noFill/>
              </a:ln>
              <a:solidFill>
                <a:srgbClr val="0070BA"/>
              </a:solidFill>
              <a:effectLst/>
              <a:uLnTx/>
              <a:uFillTx/>
              <a:latin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560092"/>
      </p:ext>
    </p:extLst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632</Words>
  <Application>Microsoft Office PowerPoint</Application>
  <PresentationFormat>Широкий екран</PresentationFormat>
  <Paragraphs>28</Paragraphs>
  <Slides>6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HALDEN SOLID</vt:lpstr>
      <vt:lpstr>Open Sans</vt:lpstr>
      <vt:lpstr>1_Тема Office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ВасильєвДенис В.</dc:creator>
  <cp:lastModifiedBy>ВасильєвДенис В.</cp:lastModifiedBy>
  <cp:revision>27</cp:revision>
  <cp:lastPrinted>2022-09-05T11:16:54Z</cp:lastPrinted>
  <dcterms:created xsi:type="dcterms:W3CDTF">2021-04-14T10:09:00Z</dcterms:created>
  <dcterms:modified xsi:type="dcterms:W3CDTF">2024-02-08T09:34:37Z</dcterms:modified>
</cp:coreProperties>
</file>